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2" d="100"/>
          <a:sy n="62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404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809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0447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6536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510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7695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7152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063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238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458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475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319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021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096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579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253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561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1120" y="2628054"/>
            <a:ext cx="6746239" cy="1646302"/>
          </a:xfrm>
        </p:spPr>
        <p:txBody>
          <a:bodyPr/>
          <a:lstStyle/>
          <a:p>
            <a:r>
              <a:rPr lang="ar-IQ" dirty="0" smtClean="0">
                <a:solidFill>
                  <a:schemeClr val="tx1"/>
                </a:solidFill>
                <a:cs typeface="B Elham" panose="00000400000000000000" pitchFamily="2" charset="-78"/>
              </a:rPr>
              <a:t>اللغه الفارسيه للمرحله الاولى</a:t>
            </a:r>
            <a:endParaRPr lang="ar-IQ" dirty="0">
              <a:solidFill>
                <a:schemeClr val="tx1"/>
              </a:solidFill>
              <a:cs typeface="B Elham" panose="000004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36799" y="474134"/>
            <a:ext cx="5100319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جامعة كربلاء</a:t>
            </a:r>
          </a:p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كلية العلوم السياحية</a:t>
            </a:r>
          </a:p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قسم ادارة المؤسسات الفندقية</a:t>
            </a:r>
            <a:endParaRPr lang="ar-IQ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95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28054"/>
            <a:ext cx="6746239" cy="1646302"/>
          </a:xfrm>
        </p:spPr>
        <p:txBody>
          <a:bodyPr/>
          <a:lstStyle/>
          <a:p>
            <a:pPr algn="ctr"/>
            <a:r>
              <a:rPr lang="ar-IQ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قواعد اللغة الفارسية</a:t>
            </a:r>
            <a:endParaRPr lang="ar-IQ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36799" y="1016000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المحاظرة الثانية</a:t>
            </a:r>
            <a:endParaRPr lang="ar-IQ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717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56640" y="1940086"/>
            <a:ext cx="770128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الافعال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حروف الاضافة و حروف الجر</a:t>
            </a:r>
            <a:endParaRPr kumimoji="0" lang="ar-IQ" altLang="ar-IQ" sz="25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http://www.alarabonline.org/data/2009/03/03-09/434p.jpg"/>
          <p:cNvSpPr>
            <a:spLocks noChangeAspect="1" noChangeArrowheads="1"/>
          </p:cNvSpPr>
          <p:nvPr/>
        </p:nvSpPr>
        <p:spPr bwMode="auto">
          <a:xfrm>
            <a:off x="6096000" y="-76200"/>
            <a:ext cx="969640" cy="9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3726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www.alarabonline.org/data/2009/03/03-09/434p.jpg"/>
          <p:cNvSpPr>
            <a:spLocks noChangeAspect="1" noChangeArrowheads="1"/>
          </p:cNvSpPr>
          <p:nvPr/>
        </p:nvSpPr>
        <p:spPr bwMode="auto">
          <a:xfrm>
            <a:off x="6096000" y="-76200"/>
            <a:ext cx="969640" cy="9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830985"/>
              </p:ext>
            </p:extLst>
          </p:nvPr>
        </p:nvGraphicFramePr>
        <p:xfrm>
          <a:off x="817348" y="1668137"/>
          <a:ext cx="8596312" cy="3447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حروف الجر بالعربية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Persian Prepositions / </a:t>
                      </a:r>
                      <a:r>
                        <a:rPr lang="ar-SA" sz="1800">
                          <a:effectLst/>
                        </a:rPr>
                        <a:t>حروف الجر في الفارسية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حروف الجر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حروف اضافه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داخل المنزل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در داخل خانه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خارج السيارة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در خارج از خودرو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معي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با من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بدونه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بدون او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تحت الطاولة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در زیر میز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بعد غد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پس فردا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قبل الغروب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قبل از غروب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ولكن أنا مشغول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اما من گرفتارم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2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www.alarabonline.org/data/2009/03/03-09/434p.jpg"/>
          <p:cNvSpPr>
            <a:spLocks noChangeAspect="1" noChangeArrowheads="1"/>
          </p:cNvSpPr>
          <p:nvPr/>
        </p:nvSpPr>
        <p:spPr bwMode="auto">
          <a:xfrm>
            <a:off x="6096000" y="-76200"/>
            <a:ext cx="969640" cy="9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60727"/>
              </p:ext>
            </p:extLst>
          </p:nvPr>
        </p:nvGraphicFramePr>
        <p:xfrm>
          <a:off x="3022167" y="15932252"/>
          <a:ext cx="5424408" cy="5008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2204"/>
                <a:gridCol w="2712204"/>
              </a:tblGrid>
              <a:tr h="75457"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</a:tr>
              <a:tr h="69690"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</a:tr>
              <a:tr h="69690"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endParaRPr lang="ar-IQ"/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endParaRPr lang="ar-IQ" dirty="0"/>
                    </a:p>
                  </a:txBody>
                  <a:tcPr marL="1971" marR="1971" marT="1971" marB="1971"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695565"/>
              </p:ext>
            </p:extLst>
          </p:nvPr>
        </p:nvGraphicFramePr>
        <p:xfrm>
          <a:off x="2444670" y="150390"/>
          <a:ext cx="5424408" cy="6707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2204"/>
                <a:gridCol w="2712204"/>
              </a:tblGrid>
              <a:tr h="7545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حروف الجر بالعربية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Persian Prepositions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حول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درباره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فوق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بالای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عبر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در سراسر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بعد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پس از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ضد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در برابر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بين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در میان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حول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در اطراف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ك - كما - مثل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مانند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على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در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قبل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قبل از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وراء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پشت سر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31204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تحت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در زیر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أسفل من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زیر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بجانب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در کنار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بين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میان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وراء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خارج از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لكن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اما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عن طريق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توسط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على الرغم من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با وجود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تحت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پایین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701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www.alarabonline.org/data/2009/03/03-09/434p.jpg"/>
          <p:cNvSpPr>
            <a:spLocks noChangeAspect="1" noChangeArrowheads="1"/>
          </p:cNvSpPr>
          <p:nvPr/>
        </p:nvSpPr>
        <p:spPr bwMode="auto">
          <a:xfrm>
            <a:off x="6096000" y="-76200"/>
            <a:ext cx="969640" cy="9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263919"/>
              </p:ext>
            </p:extLst>
          </p:nvPr>
        </p:nvGraphicFramePr>
        <p:xfrm>
          <a:off x="2367179" y="83816"/>
          <a:ext cx="5424408" cy="6707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2204"/>
                <a:gridCol w="2712204"/>
              </a:tblGrid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خلال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در طی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إلا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بجز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إلى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برای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من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از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في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به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داخل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داخل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5815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داخل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به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قرب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نزدیک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بجانب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بعد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من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از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في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بر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مقابل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مقابل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خارج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خارج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بالخارج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خارج از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فوق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روی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لكل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در هر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زائد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بعلاوه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حول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گرد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منذ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پس از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من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نسبت به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بالقرب من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نزدیک به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187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www.alarabonline.org/data/2009/03/03-09/434p.jpg"/>
          <p:cNvSpPr>
            <a:spLocks noChangeAspect="1" noChangeArrowheads="1"/>
          </p:cNvSpPr>
          <p:nvPr/>
        </p:nvSpPr>
        <p:spPr bwMode="auto">
          <a:xfrm>
            <a:off x="6096000" y="-76200"/>
            <a:ext cx="969640" cy="9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979017"/>
              </p:ext>
            </p:extLst>
          </p:nvPr>
        </p:nvGraphicFramePr>
        <p:xfrm>
          <a:off x="2072711" y="185976"/>
          <a:ext cx="5424408" cy="6388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2204"/>
                <a:gridCol w="2712204"/>
              </a:tblGrid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من خلال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از طریق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حتى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تا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إلى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به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نحو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به / به سمت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تحت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زیر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على عكس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برخلاف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إلى غاية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تا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فوق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بالا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بواسطة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از طریق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مع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با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ضمن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در داخل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بدون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بدون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69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كلمتين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حروف اضافه دو کلمه ای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بحسب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طبق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بسبب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به خاطر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قريبة من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نزدیک به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بسبب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بعلت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باستثناء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به جز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بعيد عن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دور از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0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936996"/>
              </p:ext>
            </p:extLst>
          </p:nvPr>
        </p:nvGraphicFramePr>
        <p:xfrm>
          <a:off x="2057212" y="238804"/>
          <a:ext cx="5424408" cy="5749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2204"/>
                <a:gridCol w="2712204"/>
              </a:tblGrid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قرب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در کنار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خارج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خارج از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قبل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قبل از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69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ثلاث كلمات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حروف اضافه سه کلمه ای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بقدر ما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تا آنجا که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وكذلك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و نیز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بالإضافة إلى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علاوه بر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أمام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در مقابل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على الرغم من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با وجود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باسم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از طرف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فوق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در بالای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69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صفات / ضمایر اشاره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هذا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این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ذلك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این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هؤلاء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اینها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أولئك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آنها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430814"/>
              </p:ext>
            </p:extLst>
          </p:nvPr>
        </p:nvGraphicFramePr>
        <p:xfrm>
          <a:off x="2054629" y="6001591"/>
          <a:ext cx="5424408" cy="638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2204"/>
                <a:gridCol w="2712204"/>
              </a:tblGrid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داخل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داخل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  <a:tr h="754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بدلا من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بجای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71" marR="1971" marT="1971" marB="197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1879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</TotalTime>
  <Words>299</Words>
  <Application>Microsoft Office PowerPoint</Application>
  <PresentationFormat>Widescreen</PresentationFormat>
  <Paragraphs>184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 Elham</vt:lpstr>
      <vt:lpstr>Calibri</vt:lpstr>
      <vt:lpstr>Tahoma</vt:lpstr>
      <vt:lpstr>Trebuchet MS</vt:lpstr>
      <vt:lpstr>Wingdings 3</vt:lpstr>
      <vt:lpstr>Facet</vt:lpstr>
      <vt:lpstr>اللغه الفارسيه للمرحله الاولى</vt:lpstr>
      <vt:lpstr>قواعد اللغة الفارسية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ZzTeaM2009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اللغه الفارسيه للمرحله الاولى</dc:title>
  <dc:creator>DR.Ahmed Saker</dc:creator>
  <cp:lastModifiedBy>DR.Ahmed Saker</cp:lastModifiedBy>
  <cp:revision>22</cp:revision>
  <dcterms:created xsi:type="dcterms:W3CDTF">2018-04-12T17:53:22Z</dcterms:created>
  <dcterms:modified xsi:type="dcterms:W3CDTF">2018-04-14T15:05:44Z</dcterms:modified>
</cp:coreProperties>
</file>