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88" r:id="rId3"/>
    <p:sldId id="287" r:id="rId4"/>
    <p:sldId id="289" r:id="rId5"/>
    <p:sldId id="290" r:id="rId6"/>
    <p:sldId id="29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19/08/1439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832648"/>
          </a:xfrm>
        </p:spPr>
        <p:txBody>
          <a:bodyPr>
            <a:normAutofit/>
          </a:bodyPr>
          <a:lstStyle/>
          <a:p>
            <a:pPr>
              <a:buNone/>
            </a:pPr>
            <a:endParaRPr lang="en-US"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وزارة التعليم العالي والبحث العلمي  </a:t>
            </a:r>
            <a:endParaRPr lang="ar-IQ" dirty="0" smtClean="0">
              <a:latin typeface="Andalus" pitchFamily="18" charset="-78"/>
              <a:cs typeface="Andalus" pitchFamily="18" charset="-78"/>
            </a:endParaRPr>
          </a:p>
          <a:p>
            <a:pPr>
              <a:buNone/>
            </a:pPr>
            <a:r>
              <a:rPr lang="ar-IQ" b="1" dirty="0" smtClean="0">
                <a:latin typeface="Andalus" pitchFamily="18" charset="-78"/>
                <a:cs typeface="Andalus" pitchFamily="18" charset="-78"/>
              </a:rPr>
              <a:t>جامعة كربلاء – كلية </a:t>
            </a:r>
            <a:r>
              <a:rPr lang="ar-LB" b="1" dirty="0" smtClean="0">
                <a:latin typeface="Andalus" pitchFamily="18" charset="-78"/>
                <a:cs typeface="Andalus" pitchFamily="18" charset="-78"/>
              </a:rPr>
              <a:t>العلوم السياحية</a:t>
            </a:r>
            <a:r>
              <a:rPr lang="ar-IQ" b="1" dirty="0" smtClean="0">
                <a:latin typeface="Andalus" pitchFamily="18" charset="-78"/>
                <a:cs typeface="Andalus" pitchFamily="18" charset="-78"/>
              </a:rPr>
              <a:t>                                       </a:t>
            </a:r>
            <a:endParaRPr lang="ar-IQ" dirty="0" smtClean="0">
              <a:latin typeface="Andalus" pitchFamily="18" charset="-78"/>
              <a:cs typeface="Andalus" pitchFamily="18" charset="-78"/>
            </a:endParaRPr>
          </a:p>
          <a:p>
            <a:pPr>
              <a:buNone/>
            </a:pPr>
            <a:r>
              <a:rPr lang="ar-LB" b="1" dirty="0" smtClean="0">
                <a:latin typeface="Andalus" pitchFamily="18" charset="-78"/>
                <a:cs typeface="Andalus" pitchFamily="18" charset="-78"/>
              </a:rPr>
              <a:t> </a:t>
            </a:r>
            <a:r>
              <a:rPr lang="ar-IQ" b="1" dirty="0" smtClean="0">
                <a:latin typeface="Andalus" pitchFamily="18" charset="-78"/>
                <a:cs typeface="Andalus" pitchFamily="18" charset="-78"/>
              </a:rPr>
              <a:t>قسم إدارة ال</a:t>
            </a:r>
            <a:r>
              <a:rPr lang="ar-LB" b="1" dirty="0" smtClean="0">
                <a:latin typeface="Andalus" pitchFamily="18" charset="-78"/>
                <a:cs typeface="Andalus" pitchFamily="18" charset="-78"/>
              </a:rPr>
              <a:t>مؤسسات الفندقية</a:t>
            </a:r>
          </a:p>
          <a:p>
            <a:pPr>
              <a:buNone/>
            </a:pPr>
            <a:r>
              <a:rPr lang="ar-LB" b="1" dirty="0" smtClean="0">
                <a:latin typeface="Andalus" pitchFamily="18" charset="-78"/>
                <a:cs typeface="Andalus" pitchFamily="18" charset="-78"/>
              </a:rPr>
              <a:t>  مادة مبادئ علم الاقتصاد</a:t>
            </a:r>
          </a:p>
          <a:p>
            <a:pPr>
              <a:buNone/>
            </a:pPr>
            <a:r>
              <a:rPr lang="ar-LB" b="1" dirty="0" smtClean="0">
                <a:latin typeface="Andalus" pitchFamily="18" charset="-78"/>
                <a:cs typeface="Andalus" pitchFamily="18" charset="-78"/>
              </a:rPr>
              <a:t>       المرحلة الأولى</a:t>
            </a:r>
            <a:endParaRPr lang="ar-IQ" b="1" dirty="0" smtClean="0">
              <a:latin typeface="Andalus" pitchFamily="18" charset="-78"/>
              <a:cs typeface="Andalus" pitchFamily="18" charset="-78"/>
            </a:endParaRPr>
          </a:p>
          <a:p>
            <a:pPr>
              <a:buNone/>
            </a:pPr>
            <a:endParaRPr lang="ar-IQ" b="1" dirty="0" smtClean="0">
              <a:latin typeface="Andalus" pitchFamily="18" charset="-78"/>
              <a:cs typeface="Andalus" pitchFamily="18" charset="-78"/>
            </a:endParaRPr>
          </a:p>
          <a:p>
            <a:pPr algn="ctr">
              <a:buNone/>
            </a:pPr>
            <a:r>
              <a:rPr lang="ar-SA" sz="3200" b="1" dirty="0" smtClean="0">
                <a:solidFill>
                  <a:srgbClr val="FF0000"/>
                </a:solidFill>
                <a:latin typeface="Andalus" pitchFamily="18" charset="-78"/>
                <a:cs typeface="Andalus" pitchFamily="18" charset="-78"/>
              </a:rPr>
              <a:t>المنفعة </a:t>
            </a:r>
            <a:r>
              <a:rPr lang="ar-SA" sz="3200" b="1" dirty="0">
                <a:solidFill>
                  <a:srgbClr val="FF0000"/>
                </a:solidFill>
                <a:latin typeface="Andalus" pitchFamily="18" charset="-78"/>
                <a:cs typeface="Andalus" pitchFamily="18" charset="-78"/>
              </a:rPr>
              <a:t>الكلية </a:t>
            </a:r>
            <a:r>
              <a:rPr lang="en-US" sz="3200" b="1" dirty="0">
                <a:solidFill>
                  <a:srgbClr val="FF0000"/>
                </a:solidFill>
                <a:latin typeface="Andalus" pitchFamily="18" charset="-78"/>
                <a:cs typeface="Andalus" pitchFamily="18" charset="-78"/>
              </a:rPr>
              <a:t>Total </a:t>
            </a:r>
            <a:r>
              <a:rPr lang="en-US" sz="3200" b="1" dirty="0" smtClean="0">
                <a:solidFill>
                  <a:srgbClr val="FF0000"/>
                </a:solidFill>
                <a:latin typeface="Andalus" pitchFamily="18" charset="-78"/>
                <a:cs typeface="Andalus" pitchFamily="18" charset="-78"/>
              </a:rPr>
              <a:t>Utility</a:t>
            </a:r>
            <a:endParaRPr lang="ar-LB" sz="3200" b="1" dirty="0" smtClean="0">
              <a:solidFill>
                <a:srgbClr val="FF0000"/>
              </a:solidFill>
              <a:latin typeface="Andalus" pitchFamily="18" charset="-78"/>
              <a:cs typeface="Andalus" pitchFamily="18" charset="-78"/>
            </a:endParaRPr>
          </a:p>
          <a:p>
            <a:pPr algn="ctr">
              <a:buNone/>
            </a:pPr>
            <a:r>
              <a:rPr lang="ar-SA" sz="3200" b="1" dirty="0" smtClean="0">
                <a:solidFill>
                  <a:srgbClr val="0070C0"/>
                </a:solidFill>
                <a:latin typeface="Andalus" pitchFamily="18" charset="-78"/>
                <a:cs typeface="Andalus" pitchFamily="18" charset="-78"/>
              </a:rPr>
              <a:t>المنفعة الحدية </a:t>
            </a:r>
            <a:r>
              <a:rPr lang="en-US" sz="3200" b="1" dirty="0" smtClean="0">
                <a:solidFill>
                  <a:srgbClr val="0070C0"/>
                </a:solidFill>
                <a:latin typeface="Andalus" pitchFamily="18" charset="-78"/>
                <a:cs typeface="Andalus" pitchFamily="18" charset="-78"/>
              </a:rPr>
              <a:t>Marginal Utility </a:t>
            </a:r>
            <a:endParaRPr lang="ar-LB" sz="3200" b="1" dirty="0">
              <a:solidFill>
                <a:srgbClr val="0070C0"/>
              </a:solidFill>
              <a:latin typeface="Andalus" pitchFamily="18" charset="-78"/>
              <a:cs typeface="Andalus" pitchFamily="18" charset="-78"/>
            </a:endParaRPr>
          </a:p>
          <a:p>
            <a:pPr algn="ctr">
              <a:buNone/>
            </a:pPr>
            <a:r>
              <a:rPr lang="ar-LB" dirty="0" smtClean="0">
                <a:latin typeface="Andalus" pitchFamily="18" charset="-78"/>
                <a:cs typeface="Andalus" pitchFamily="18" charset="-78"/>
              </a:rPr>
              <a:t>مقدمة </a:t>
            </a:r>
            <a:r>
              <a:rPr lang="ar-LB" dirty="0" smtClean="0">
                <a:latin typeface="Andalus" pitchFamily="18" charset="-78"/>
                <a:cs typeface="Andalus" pitchFamily="18" charset="-78"/>
              </a:rPr>
              <a:t>من قبل </a:t>
            </a:r>
            <a:endParaRPr lang="ar-IQ" dirty="0" smtClean="0">
              <a:latin typeface="Andalus" pitchFamily="18" charset="-78"/>
              <a:cs typeface="Andalus" pitchFamily="18" charset="-78"/>
            </a:endParaRPr>
          </a:p>
          <a:p>
            <a:pPr algn="ctr">
              <a:buNone/>
            </a:pPr>
            <a:r>
              <a:rPr lang="ar-IQ" dirty="0" smtClean="0">
                <a:latin typeface="Andalus" pitchFamily="18" charset="-78"/>
                <a:cs typeface="Andalus" pitchFamily="18" charset="-78"/>
              </a:rPr>
              <a:t> </a:t>
            </a:r>
            <a:r>
              <a:rPr lang="ar-LB" dirty="0" smtClean="0">
                <a:latin typeface="Andalus" pitchFamily="18" charset="-78"/>
                <a:cs typeface="Andalus" pitchFamily="18" charset="-78"/>
              </a:rPr>
              <a:t>م.م منتظر كاظم شمران</a:t>
            </a:r>
            <a:endParaRPr lang="ar-IQ" dirty="0" smtClean="0">
              <a:latin typeface="Andalus" pitchFamily="18" charset="-78"/>
              <a:cs typeface="Andalus" pitchFamily="18"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80728"/>
            <a:ext cx="4104456"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المنفعة الكلية: </a:t>
            </a:r>
            <a:r>
              <a:rPr lang="en-US" b="1" dirty="0">
                <a:solidFill>
                  <a:srgbClr val="FF0000"/>
                </a:solidFill>
              </a:rPr>
              <a:t>Total Utility</a:t>
            </a:r>
            <a:endParaRPr lang="ar-LB" dirty="0">
              <a:solidFill>
                <a:srgbClr val="FF0000"/>
              </a:solidFill>
            </a:endParaRPr>
          </a:p>
        </p:txBody>
      </p:sp>
      <p:sp>
        <p:nvSpPr>
          <p:cNvPr id="3" name="عنصر نائب للمحتوى 2"/>
          <p:cNvSpPr>
            <a:spLocks noGrp="1"/>
          </p:cNvSpPr>
          <p:nvPr>
            <p:ph idx="1"/>
          </p:nvPr>
        </p:nvSpPr>
        <p:spPr/>
        <p:txBody>
          <a:bodyPr/>
          <a:lstStyle/>
          <a:p>
            <a:pPr algn="justLow">
              <a:lnSpc>
                <a:spcPct val="150000"/>
              </a:lnSpc>
            </a:pPr>
            <a:r>
              <a:rPr lang="ar-SA" dirty="0"/>
              <a:t>ويمكن تعريف المنفعة </a:t>
            </a:r>
            <a:r>
              <a:rPr lang="ar-SA" dirty="0" smtClean="0"/>
              <a:t>الكلية</a:t>
            </a:r>
            <a:r>
              <a:rPr lang="en-US" dirty="0" smtClean="0"/>
              <a:t>:</a:t>
            </a:r>
            <a:r>
              <a:rPr lang="ar-SA" dirty="0" smtClean="0"/>
              <a:t> </a:t>
            </a:r>
            <a:r>
              <a:rPr lang="ar-SA" dirty="0"/>
              <a:t>بأنه المجموع الكلي للإشباع (المنفعة) الذي يحصل عليه الفرد عند استهلاكه لوحدات معينة من السلعة خلال فترة زمنية معينة.</a:t>
            </a:r>
            <a:endParaRPr lang="en-US" dirty="0"/>
          </a:p>
          <a:p>
            <a:pPr algn="justLow">
              <a:lnSpc>
                <a:spcPct val="150000"/>
              </a:lnSpc>
            </a:pPr>
            <a:r>
              <a:rPr lang="ar-SA" dirty="0"/>
              <a:t>وكما يوضح الجدول رقم (1)، فإن المنفعة الكلية تبدأ بالتزايد عند استهلاك الوحدات الأولى من السلعة (التفاح) ثم تصل لأقصى حد لها (عند التفاحة السابعة) ثم تبدأ بالتناقص بعد ذلك (بعد استهلاك التفاحة السابعة).</a:t>
            </a:r>
            <a:endParaRPr lang="en-US" dirty="0"/>
          </a:p>
          <a:p>
            <a:pPr algn="justLow">
              <a:lnSpc>
                <a:spcPct val="150000"/>
              </a:lnSpc>
              <a:buNone/>
            </a:pPr>
            <a:endParaRPr lang="ar-IQ" dirty="0"/>
          </a:p>
          <a:p>
            <a:endParaRPr lang="ar-LB" dirty="0"/>
          </a:p>
        </p:txBody>
      </p:sp>
    </p:spTree>
    <p:extLst>
      <p:ext uri="{BB962C8B-B14F-4D97-AF65-F5344CB8AC3E}">
        <p14:creationId xmlns:p14="http://schemas.microsoft.com/office/powerpoint/2010/main" val="303334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FF0000"/>
                </a:solidFill>
              </a:rPr>
              <a:t>المنفعة الحدية </a:t>
            </a:r>
            <a:r>
              <a:rPr lang="en-US" b="1" dirty="0">
                <a:solidFill>
                  <a:srgbClr val="FF0000"/>
                </a:solidFill>
              </a:rPr>
              <a:t>Marginal Utility</a:t>
            </a:r>
            <a:endParaRPr lang="ar-LB" dirty="0">
              <a:solidFill>
                <a:srgbClr val="FF0000"/>
              </a:solidFill>
            </a:endParaRPr>
          </a:p>
        </p:txBody>
      </p:sp>
      <p:sp>
        <p:nvSpPr>
          <p:cNvPr id="3" name="عنصر نائب للمحتوى 2"/>
          <p:cNvSpPr>
            <a:spLocks noGrp="1"/>
          </p:cNvSpPr>
          <p:nvPr>
            <p:ph idx="1"/>
          </p:nvPr>
        </p:nvSpPr>
        <p:spPr/>
        <p:txBody>
          <a:bodyPr/>
          <a:lstStyle/>
          <a:p>
            <a:pPr algn="just">
              <a:lnSpc>
                <a:spcPct val="150000"/>
              </a:lnSpc>
            </a:pPr>
            <a:r>
              <a:rPr lang="ar-SA" dirty="0"/>
              <a:t>ويمكن تعريف المنفعة الحدية بأنها مقدار الإشباع الإضافي الذي يحصل عليه المستهلك نتيجة استهلاك وحدة إضافية من السلعة. </a:t>
            </a:r>
          </a:p>
          <a:p>
            <a:pPr algn="just">
              <a:lnSpc>
                <a:spcPct val="150000"/>
              </a:lnSpc>
              <a:buNone/>
            </a:pPr>
            <a:r>
              <a:rPr lang="ar-SA" dirty="0"/>
              <a:t>أي أنها عبارة عن التغير في المنفعة الكلية نتيجة استهلاك وحدة واحدة إضافية من السلعة.</a:t>
            </a:r>
          </a:p>
          <a:p>
            <a:pPr algn="just">
              <a:lnSpc>
                <a:spcPct val="150000"/>
              </a:lnSpc>
              <a:buNone/>
            </a:pPr>
            <a:endParaRPr lang="en-US" dirty="0"/>
          </a:p>
          <a:p>
            <a:pPr algn="l">
              <a:lnSpc>
                <a:spcPct val="150000"/>
              </a:lnSpc>
              <a:buNone/>
            </a:pPr>
            <a:r>
              <a:rPr lang="ar-SA" dirty="0"/>
              <a:t>                  </a:t>
            </a:r>
            <a:r>
              <a:rPr lang="en-US" b="1" dirty="0">
                <a:solidFill>
                  <a:srgbClr val="FF0000"/>
                </a:solidFill>
              </a:rPr>
              <a:t>MU =  ∆ TU ÷ ∆ Q </a:t>
            </a:r>
          </a:p>
          <a:p>
            <a:pPr marL="0" indent="0" algn="just">
              <a:lnSpc>
                <a:spcPct val="150000"/>
              </a:lnSpc>
              <a:buNone/>
            </a:pPr>
            <a:endParaRPr lang="ar-LB" dirty="0"/>
          </a:p>
        </p:txBody>
      </p:sp>
    </p:spTree>
    <p:extLst>
      <p:ext uri="{BB962C8B-B14F-4D97-AF65-F5344CB8AC3E}">
        <p14:creationId xmlns:p14="http://schemas.microsoft.com/office/powerpoint/2010/main" val="411388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1143000"/>
          </a:xfrm>
        </p:spPr>
        <p:txBody>
          <a:bodyPr/>
          <a:lstStyle/>
          <a:p>
            <a:pPr algn="ctr"/>
            <a:r>
              <a:rPr lang="ar-SA" b="1" dirty="0">
                <a:solidFill>
                  <a:srgbClr val="FF0000"/>
                </a:solidFill>
              </a:rPr>
              <a:t>جدول (1)</a:t>
            </a:r>
            <a:endParaRPr lang="ar-LB" b="1" dirty="0">
              <a:solidFill>
                <a:srgbClr val="FF0000"/>
              </a:solidFill>
            </a:endParaRPr>
          </a:p>
        </p:txBody>
      </p:sp>
      <p:sp>
        <p:nvSpPr>
          <p:cNvPr id="3" name="عنصر نائب للمحتوى 2"/>
          <p:cNvSpPr>
            <a:spLocks noGrp="1"/>
          </p:cNvSpPr>
          <p:nvPr>
            <p:ph idx="1"/>
          </p:nvPr>
        </p:nvSpPr>
        <p:spPr/>
        <p:txBody>
          <a:bodyPr/>
          <a:lstStyle/>
          <a:p>
            <a:pPr marL="0" indent="0">
              <a:buNone/>
            </a:pPr>
            <a:endParaRPr lang="ar-L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8280919"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70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a:solidFill>
                  <a:srgbClr val="FF0000"/>
                </a:solidFill>
              </a:rPr>
              <a:t>سلوك المنفعة الكلية والمنفعة </a:t>
            </a:r>
            <a:r>
              <a:rPr lang="ar-SA" b="1" u="sng" dirty="0" smtClean="0">
                <a:solidFill>
                  <a:srgbClr val="FF0000"/>
                </a:solidFill>
              </a:rPr>
              <a:t>الحدية</a:t>
            </a:r>
            <a:endParaRPr lang="ar-LB" dirty="0">
              <a:solidFill>
                <a:srgbClr val="FF0000"/>
              </a:solidFill>
            </a:endParaRPr>
          </a:p>
        </p:txBody>
      </p:sp>
      <p:sp>
        <p:nvSpPr>
          <p:cNvPr id="3" name="عنصر نائب للمحتوى 2"/>
          <p:cNvSpPr>
            <a:spLocks noGrp="1"/>
          </p:cNvSpPr>
          <p:nvPr>
            <p:ph idx="1"/>
          </p:nvPr>
        </p:nvSpPr>
        <p:spPr/>
        <p:txBody>
          <a:bodyPr/>
          <a:lstStyle/>
          <a:p>
            <a:pPr algn="just"/>
            <a:r>
              <a:rPr lang="ar-KW" dirty="0"/>
              <a:t>نلاحظ أن المنفعة الكلية تتزايد بازدياد عدد الوحدات المستهلكة من السلعة (التفاح) وذلك حتى تصل إلى الحد الأقصى (</a:t>
            </a:r>
            <a:r>
              <a:rPr lang="en-US" dirty="0"/>
              <a:t>TU=32</a:t>
            </a:r>
            <a:r>
              <a:rPr lang="ar-KW" dirty="0"/>
              <a:t>) وحدة منفعة عند التفاحة السابعة. و بعد التفاحة السابعة فإن تناول أي وحدة إضافية سيعمل على إنقاص المنفعة الكلية.</a:t>
            </a:r>
            <a:endParaRPr lang="en-US" dirty="0"/>
          </a:p>
          <a:p>
            <a:pPr algn="just"/>
            <a:r>
              <a:rPr lang="ar-KW" dirty="0"/>
              <a:t>أما المنفعة الحدية (</a:t>
            </a:r>
            <a:r>
              <a:rPr lang="en-US" dirty="0"/>
              <a:t>MU</a:t>
            </a:r>
            <a:r>
              <a:rPr lang="ar-SA" dirty="0"/>
              <a:t>=</a:t>
            </a:r>
            <a:r>
              <a:rPr lang="ar-KW" dirty="0"/>
              <a:t> التغير في المنفعة الكلية مقسومة على التغير في عدد الوحدات المستهلكة) فتتزايد إلى أن نصل إلى التفاحة </a:t>
            </a:r>
            <a:r>
              <a:rPr lang="ar-KW" dirty="0" err="1"/>
              <a:t>الثا</a:t>
            </a:r>
            <a:r>
              <a:rPr lang="ar-SA" dirty="0"/>
              <a:t>لث</a:t>
            </a:r>
            <a:r>
              <a:rPr lang="ar-KW" dirty="0"/>
              <a:t>ة (9) ثم تبدأ بالانخفاض إلى أن نصل إلى الصفر وذلك عند استهلاك الوحدة السابعة (</a:t>
            </a:r>
            <a:r>
              <a:rPr lang="en-US" dirty="0"/>
              <a:t>MU</a:t>
            </a:r>
            <a:r>
              <a:rPr lang="ar-SA" dirty="0"/>
              <a:t>=</a:t>
            </a:r>
            <a:r>
              <a:rPr lang="ar-KW" dirty="0"/>
              <a:t>0) حيث تكون المنفعة الكلية عند أقصى مستوى لها. و تصبح المنفعة الحدية سالبة عند استهلاك أي تفاحة بعد التفاحة السابعة. </a:t>
            </a:r>
            <a:endParaRPr lang="en-US" dirty="0"/>
          </a:p>
          <a:p>
            <a:endParaRPr lang="ar-LB" dirty="0"/>
          </a:p>
        </p:txBody>
      </p:sp>
    </p:spTree>
    <p:extLst>
      <p:ext uri="{BB962C8B-B14F-4D97-AF65-F5344CB8AC3E}">
        <p14:creationId xmlns:p14="http://schemas.microsoft.com/office/powerpoint/2010/main" val="147285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196752"/>
            <a:ext cx="7416824" cy="3970318"/>
          </a:xfrm>
          <a:prstGeom prst="rect">
            <a:avLst/>
          </a:prstGeom>
        </p:spPr>
        <p:txBody>
          <a:bodyPr wrap="square">
            <a:spAutoFit/>
          </a:bodyPr>
          <a:lstStyle/>
          <a:p>
            <a:pPr>
              <a:lnSpc>
                <a:spcPct val="150000"/>
              </a:lnSpc>
            </a:pPr>
            <a:r>
              <a:rPr lang="ar-KW" sz="2800" b="1" dirty="0">
                <a:solidFill>
                  <a:srgbClr val="0070C0"/>
                </a:solidFill>
              </a:rPr>
              <a:t>إذن فالمنفعة الحدية:</a:t>
            </a:r>
            <a:endParaRPr lang="en-US" sz="2800" b="1" dirty="0">
              <a:solidFill>
                <a:srgbClr val="0070C0"/>
              </a:solidFill>
            </a:endParaRPr>
          </a:p>
          <a:p>
            <a:pPr>
              <a:lnSpc>
                <a:spcPct val="150000"/>
              </a:lnSpc>
            </a:pPr>
            <a:r>
              <a:rPr lang="ar-KW" sz="2800" dirty="0"/>
              <a:t>1- تتزايد </a:t>
            </a:r>
            <a:r>
              <a:rPr lang="ar-SA" sz="2800" dirty="0"/>
              <a:t>في البداية </a:t>
            </a:r>
            <a:r>
              <a:rPr lang="ar-KW" sz="2800" dirty="0"/>
              <a:t>إلى أن تصل لأقصى حد لها.</a:t>
            </a:r>
            <a:br>
              <a:rPr lang="ar-KW" sz="2800" dirty="0"/>
            </a:br>
            <a:r>
              <a:rPr lang="ar-KW" sz="2800" dirty="0"/>
              <a:t>2- تتناقص بعد الوصول إلى أقصى حد لها.</a:t>
            </a:r>
            <a:br>
              <a:rPr lang="ar-KW" sz="2800" dirty="0"/>
            </a:br>
            <a:r>
              <a:rPr lang="ar-KW" sz="2800" dirty="0"/>
              <a:t>3- تصل إلى الصفر (و تكون المنفعة الكلية عند أقصى مستوى لها).</a:t>
            </a:r>
            <a:br>
              <a:rPr lang="ar-KW" sz="2800" dirty="0"/>
            </a:br>
            <a:r>
              <a:rPr lang="ar-KW" sz="2800" dirty="0"/>
              <a:t>4- تصبح سالبة (وتكون المنفعة الكلية متناقصة).</a:t>
            </a:r>
            <a:endParaRPr lang="en-US" sz="2800" dirty="0"/>
          </a:p>
        </p:txBody>
      </p:sp>
    </p:spTree>
    <p:extLst>
      <p:ext uri="{BB962C8B-B14F-4D97-AF65-F5344CB8AC3E}">
        <p14:creationId xmlns:p14="http://schemas.microsoft.com/office/powerpoint/2010/main" val="177155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444</TotalTime>
  <Words>295</Words>
  <Application>Microsoft Office PowerPoint</Application>
  <PresentationFormat>عرض على الشاشة (3:4)‏</PresentationFormat>
  <Paragraphs>25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عرض تقديمي في PowerPoint</vt:lpstr>
      <vt:lpstr>المنفعة الكلية: Total Utility</vt:lpstr>
      <vt:lpstr>المنفعة الحدية Marginal Utility</vt:lpstr>
      <vt:lpstr>جدول (1)</vt:lpstr>
      <vt:lpstr>سلوك المنفعة الكلية والمنفعة الحدية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haider</dc:creator>
  <cp:lastModifiedBy>Win7User</cp:lastModifiedBy>
  <cp:revision>100</cp:revision>
  <dcterms:created xsi:type="dcterms:W3CDTF">2017-09-25T14:16:14Z</dcterms:created>
  <dcterms:modified xsi:type="dcterms:W3CDTF">2018-05-03T22:52:44Z</dcterms:modified>
</cp:coreProperties>
</file>