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92" r:id="rId3"/>
    <p:sldId id="293" r:id="rId4"/>
    <p:sldId id="294" r:id="rId5"/>
    <p:sldId id="295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ugitsu\Desktop\&#1575;&#1604;&#1605;&#1606;&#1601;&#1593;&#1577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ugitsu\Desktop\&#1575;&#1604;&#1605;&#1606;&#1601;&#1593;&#157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L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TU</a:t>
            </a:r>
          </a:p>
        </c:rich>
      </c:tx>
      <c:layout>
        <c:manualLayout>
          <c:xMode val="edge"/>
          <c:yMode val="edge"/>
          <c:x val="0.46511736420544547"/>
          <c:y val="3.72881355932206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795908016160171"/>
          <c:y val="0.22372918387378232"/>
          <c:w val="0.79586764138112021"/>
          <c:h val="0.54237377908795092"/>
        </c:manualLayout>
      </c:layout>
      <c:lineChart>
        <c:grouping val="standard"/>
        <c:varyColors val="0"/>
        <c:ser>
          <c:idx val="1"/>
          <c:order val="0"/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Sheet1!$G$4:$G$13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18</c:v>
                </c:pt>
                <c:pt idx="4">
                  <c:v>26</c:v>
                </c:pt>
                <c:pt idx="5">
                  <c:v>31</c:v>
                </c:pt>
                <c:pt idx="6">
                  <c:v>32</c:v>
                </c:pt>
                <c:pt idx="7">
                  <c:v>32</c:v>
                </c:pt>
                <c:pt idx="8">
                  <c:v>30</c:v>
                </c:pt>
                <c:pt idx="9">
                  <c:v>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338688"/>
        <c:axId val="103936512"/>
      </c:lineChart>
      <c:catAx>
        <c:axId val="148338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ar-IQ"/>
                  <a:t>كمية التفاح المستهلك</a:t>
                </a:r>
              </a:p>
            </c:rich>
          </c:tx>
          <c:layout>
            <c:manualLayout>
              <c:xMode val="edge"/>
              <c:yMode val="edge"/>
              <c:x val="0.44444552958012035"/>
              <c:y val="0.8711878642288366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ar-LB"/>
          </a:p>
        </c:txPr>
        <c:crossAx val="103936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9365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ar-IQ"/>
                  <a:t>المنفعة الكلية</a:t>
                </a:r>
              </a:p>
            </c:rich>
          </c:tx>
          <c:layout>
            <c:manualLayout>
              <c:xMode val="edge"/>
              <c:yMode val="edge"/>
              <c:x val="4.1343669250646406E-2"/>
              <c:y val="0.3932210507584856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ar-LB"/>
          </a:p>
        </c:txPr>
        <c:crossAx val="14833868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ar-LB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L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ar-IQ"/>
              <a:t>المنفعة الحدية</a:t>
            </a:r>
          </a:p>
        </c:rich>
      </c:tx>
      <c:layout>
        <c:manualLayout>
          <c:xMode val="edge"/>
          <c:yMode val="edge"/>
          <c:x val="0.40051788100130897"/>
          <c:y val="3.728813559322059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795908016160144"/>
          <c:y val="0.22372918387378171"/>
          <c:w val="0.79586764138112021"/>
          <c:h val="0.61017050147394969"/>
        </c:manualLayout>
      </c:layout>
      <c:lineChart>
        <c:grouping val="standard"/>
        <c:varyColors val="0"/>
        <c:ser>
          <c:idx val="1"/>
          <c:order val="0"/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Sheet1!$H$5:$H$13</c:f>
              <c:numCache>
                <c:formatCode>General</c:formatCode>
                <c:ptCount val="9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8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  <c:pt idx="7">
                  <c:v>-2</c:v>
                </c:pt>
                <c:pt idx="8">
                  <c:v>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77312"/>
        <c:axId val="110971136"/>
      </c:lineChart>
      <c:catAx>
        <c:axId val="41677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ar-IQ"/>
                  <a:t>كمية التفاح </a:t>
                </a:r>
              </a:p>
            </c:rich>
          </c:tx>
          <c:layout>
            <c:manualLayout>
              <c:xMode val="edge"/>
              <c:yMode val="edge"/>
              <c:x val="0.49870936675551231"/>
              <c:y val="0.8711878642288366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ar-LB"/>
          </a:p>
        </c:txPr>
        <c:crossAx val="11097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9711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ar-IQ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المنفعة الحدية </a:t>
                </a:r>
                <a:r>
                  <a:rPr lang="en-US" sz="10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MU</a:t>
                </a:r>
              </a:p>
            </c:rich>
          </c:tx>
          <c:layout>
            <c:manualLayout>
              <c:xMode val="edge"/>
              <c:yMode val="edge"/>
              <c:x val="4.1343669250646385E-2"/>
              <c:y val="0.3830515592330634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ar-LB"/>
          </a:p>
        </c:txPr>
        <c:crossAx val="4167731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ar-LB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19/08/1439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IQ" b="1" dirty="0" smtClean="0">
                <a:latin typeface="Andalus" pitchFamily="18" charset="-78"/>
                <a:cs typeface="Andalus" pitchFamily="18" charset="-78"/>
              </a:rPr>
              <a:t>وزارة التعليم العالي والبحث العلمي 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IQ" b="1" dirty="0" smtClean="0">
                <a:latin typeface="Andalus" pitchFamily="18" charset="-78"/>
                <a:cs typeface="Andalus" pitchFamily="18" charset="-78"/>
              </a:rPr>
              <a:t>جامعة كربلاء – كلية </a:t>
            </a:r>
            <a:r>
              <a:rPr lang="ar-LB" b="1" dirty="0" smtClean="0">
                <a:latin typeface="Andalus" pitchFamily="18" charset="-78"/>
                <a:cs typeface="Andalus" pitchFamily="18" charset="-78"/>
              </a:rPr>
              <a:t>العلوم السياحية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                                      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قسم إدارة ال</a:t>
            </a:r>
            <a:r>
              <a:rPr lang="ar-LB" b="1" dirty="0" smtClean="0">
                <a:latin typeface="Andalus" pitchFamily="18" charset="-78"/>
                <a:cs typeface="Andalus" pitchFamily="18" charset="-78"/>
              </a:rPr>
              <a:t>مؤسسات الفندقية</a:t>
            </a: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 مادة مبادئ علم الاقتصاد</a:t>
            </a: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      المرحلة الأولى</a:t>
            </a: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IQ" sz="3200" b="1" dirty="0">
                <a:solidFill>
                  <a:srgbClr val="0070C0"/>
                </a:solidFill>
              </a:rPr>
              <a:t>الانتقادات الموجهة لنظرية المنفعة الحدية</a:t>
            </a:r>
            <a:r>
              <a:rPr lang="en-US" sz="3200" b="1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ar-LB" sz="32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LB" dirty="0" smtClean="0">
                <a:latin typeface="Andalus" pitchFamily="18" charset="-78"/>
                <a:cs typeface="Andalus" pitchFamily="18" charset="-78"/>
              </a:rPr>
              <a:t>مقدمة من قبل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IQ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LB" dirty="0" smtClean="0">
                <a:latin typeface="Andalus" pitchFamily="18" charset="-78"/>
                <a:cs typeface="Andalus" pitchFamily="18" charset="-78"/>
              </a:rPr>
              <a:t>م.م منتظر كاظم شمران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104456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0" y="1052736"/>
            <a:ext cx="7200800" cy="454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ar-IQ" dirty="0"/>
              <a:t>1- </a:t>
            </a:r>
            <a:r>
              <a:rPr lang="ar-IQ" sz="2800" dirty="0"/>
              <a:t>ان وحدات قياس المنفعة غير واقعية لان المنفعة شعور انساني غير خاضع للقياس الكمي.</a:t>
            </a:r>
            <a:endParaRPr lang="en-US" sz="2800" dirty="0"/>
          </a:p>
          <a:p>
            <a:pPr algn="justLow">
              <a:lnSpc>
                <a:spcPct val="150000"/>
              </a:lnSpc>
            </a:pPr>
            <a:r>
              <a:rPr lang="ar-IQ" sz="2800" dirty="0"/>
              <a:t> 2- ان المنفعة ذات طبيعة شخصية تختلف من فرد لآخر.</a:t>
            </a:r>
            <a:endParaRPr lang="en-US" sz="2800" dirty="0"/>
          </a:p>
          <a:p>
            <a:pPr algn="justLow">
              <a:lnSpc>
                <a:spcPct val="150000"/>
              </a:lnSpc>
            </a:pPr>
            <a:r>
              <a:rPr lang="ar-IQ" sz="2800" dirty="0"/>
              <a:t> 3- ان تناقص المنفعة الحدية لا يحدد تصرف الافراد في الانفاق على السلع.</a:t>
            </a:r>
            <a:endParaRPr lang="en-US" sz="2800" dirty="0"/>
          </a:p>
          <a:p>
            <a:pPr algn="justLow">
              <a:lnSpc>
                <a:spcPct val="150000"/>
              </a:lnSpc>
            </a:pPr>
            <a:r>
              <a:rPr lang="ar-IQ" sz="2800" dirty="0"/>
              <a:t>4- لا يعتمد الافراد على قياس المنفعة عند المفاضلة بين السلع الا في القليل النادر.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671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ar-LB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836712"/>
            <a:ext cx="8229600" cy="57832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ar-KW" sz="3200" dirty="0" smtClean="0"/>
              <a:t>يصف الشكل التالي كل من المنفعة الكلية (</a:t>
            </a:r>
            <a:r>
              <a:rPr lang="en-US" sz="3200" dirty="0" smtClean="0"/>
              <a:t>TU</a:t>
            </a:r>
            <a:r>
              <a:rPr lang="ar-KW" sz="3200" dirty="0" smtClean="0"/>
              <a:t>) و المنفعة الحدية (</a:t>
            </a:r>
            <a:r>
              <a:rPr lang="en-US" sz="3200" dirty="0" smtClean="0"/>
              <a:t>MU</a:t>
            </a:r>
            <a:r>
              <a:rPr lang="ar-KW" sz="3200" dirty="0" smtClean="0"/>
              <a:t>):</a:t>
            </a:r>
            <a:r>
              <a:rPr lang="ar-SA" sz="3200" dirty="0" smtClean="0"/>
              <a:t>  </a:t>
            </a:r>
            <a:endParaRPr lang="ar-IQ" sz="3200" dirty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457200" y="1700213"/>
          <a:ext cx="8229600" cy="462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117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B"/>
          </a:p>
        </p:txBody>
      </p:sp>
      <p:graphicFrame>
        <p:nvGraphicFramePr>
          <p:cNvPr id="4" name="Chart 2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57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KW" sz="3200" b="1" u="sng" dirty="0">
                <a:solidFill>
                  <a:srgbClr val="FF0000"/>
                </a:solidFill>
              </a:rPr>
              <a:t>ملاحظات</a:t>
            </a:r>
            <a:r>
              <a:rPr lang="ar-SA" sz="3200" b="1" dirty="0">
                <a:solidFill>
                  <a:srgbClr val="FF0000"/>
                </a:solidFill>
              </a:rPr>
              <a:t>:</a:t>
            </a:r>
            <a:endParaRPr lang="en-US" sz="3200" b="1" dirty="0">
              <a:solidFill>
                <a:srgbClr val="FF0000"/>
              </a:solidFill>
            </a:endParaRPr>
          </a:p>
          <a:p>
            <a:pPr lvl="0"/>
            <a:r>
              <a:rPr lang="ar-KW" dirty="0"/>
              <a:t>عندما تكون المنفعة الكلية متزايدة بمعدل متزايد تكون المنفعة الحدية متزايدة (الوحدة 1 و 2 في الجدول).</a:t>
            </a:r>
            <a:endParaRPr lang="en-US" dirty="0"/>
          </a:p>
          <a:p>
            <a:pPr lvl="0"/>
            <a:r>
              <a:rPr lang="ar-KW" dirty="0"/>
              <a:t>عندما تبدأ المنفعة الكلية بالتزايد بمعدل متناقص تكون المنفعة الحدية متناقصة (الوحدة 3 و 6 في الجدول).</a:t>
            </a:r>
            <a:endParaRPr lang="en-US" dirty="0"/>
          </a:p>
          <a:p>
            <a:pPr lvl="0"/>
            <a:r>
              <a:rPr lang="ar-KW" dirty="0"/>
              <a:t>عندما تصل المنفعة الكلية إلى الحد الأقصى تكون المنفعة الحدية مساوية للصفر (الوحدة 7 في الجدول).</a:t>
            </a:r>
            <a:endParaRPr lang="en-US" dirty="0"/>
          </a:p>
          <a:p>
            <a:pPr lvl="0"/>
            <a:r>
              <a:rPr lang="ar-KW" dirty="0"/>
              <a:t>عندما تبدأ المنفعة الكلية بالتناقص تكون المنفعة الحدية سالبة (الوحدة 8 و 9 في الجدول).</a:t>
            </a:r>
            <a:endParaRPr lang="en-US" dirty="0"/>
          </a:p>
          <a:p>
            <a:pPr>
              <a:buNone/>
            </a:pPr>
            <a:endParaRPr lang="ar-IQ" dirty="0"/>
          </a:p>
          <a:p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413126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</TotalTime>
  <Words>201</Words>
  <Application>Microsoft Office PowerPoint</Application>
  <PresentationFormat>عرض على الشاشة (3:4)‏</PresentationFormat>
  <Paragraphs>26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haider</dc:creator>
  <cp:lastModifiedBy>Win7User</cp:lastModifiedBy>
  <cp:revision>101</cp:revision>
  <dcterms:created xsi:type="dcterms:W3CDTF">2017-09-25T14:16:14Z</dcterms:created>
  <dcterms:modified xsi:type="dcterms:W3CDTF">2018-05-03T23:34:13Z</dcterms:modified>
</cp:coreProperties>
</file>