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19/08/1439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832648"/>
          </a:xfrm>
        </p:spPr>
        <p:txBody>
          <a:bodyPr>
            <a:normAutofit/>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مادة إدارة الموارد البشرية</a:t>
            </a:r>
          </a:p>
          <a:p>
            <a:pPr>
              <a:buNone/>
            </a:pPr>
            <a:r>
              <a:rPr lang="ar-LB" b="1" dirty="0" smtClean="0">
                <a:latin typeface="Andalus" pitchFamily="18" charset="-78"/>
                <a:cs typeface="Andalus" pitchFamily="18" charset="-78"/>
              </a:rPr>
              <a:t>         المرحلة الرابعة</a:t>
            </a:r>
            <a:endParaRPr lang="ar-IQ" b="1" dirty="0" smtClean="0">
              <a:latin typeface="Andalus" pitchFamily="18" charset="-78"/>
              <a:cs typeface="Andalus" pitchFamily="18" charset="-78"/>
            </a:endParaRPr>
          </a:p>
          <a:p>
            <a:pPr>
              <a:buNone/>
            </a:pPr>
            <a:endParaRPr lang="ar-IQ" b="1" dirty="0" smtClean="0">
              <a:latin typeface="Andalus" pitchFamily="18" charset="-78"/>
              <a:cs typeface="Andalus" pitchFamily="18" charset="-78"/>
            </a:endParaRPr>
          </a:p>
          <a:p>
            <a:pPr algn="ctr">
              <a:buNone/>
            </a:pPr>
            <a:r>
              <a:rPr lang="ar-IQ" sz="3200" b="1" dirty="0">
                <a:latin typeface="Andalus" pitchFamily="18" charset="-78"/>
                <a:cs typeface="Andalus" pitchFamily="18" charset="-78"/>
              </a:rPr>
              <a:t>(</a:t>
            </a:r>
            <a:r>
              <a:rPr lang="ar-LB" sz="3200" b="1" dirty="0">
                <a:latin typeface="Andalus" pitchFamily="18" charset="-78"/>
                <a:cs typeface="Andalus" pitchFamily="18" charset="-78"/>
              </a:rPr>
              <a:t>الاتجاهات الحديثة لإدارة الموارد البشرية)</a:t>
            </a:r>
            <a:endParaRPr lang="en-US" sz="3200" b="1" dirty="0">
              <a:latin typeface="Andalus" pitchFamily="18" charset="-78"/>
              <a:cs typeface="Andalus" pitchFamily="18" charset="-78"/>
            </a:endParaRPr>
          </a:p>
          <a:p>
            <a:pPr algn="ctr">
              <a:buNone/>
            </a:pPr>
            <a:endParaRPr lang="ar-IQ" sz="3200"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مقدمة 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4248472"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LB" b="1" dirty="0"/>
              <a:t>التغيير في قوة العمل:</a:t>
            </a:r>
            <a:r>
              <a:rPr lang="en-US" dirty="0"/>
              <a:t/>
            </a:r>
            <a:br>
              <a:rPr lang="en-US" dirty="0"/>
            </a:br>
            <a:endParaRPr lang="ar-LB" dirty="0"/>
          </a:p>
        </p:txBody>
      </p:sp>
      <p:sp>
        <p:nvSpPr>
          <p:cNvPr id="3" name="عنصر نائب للمحتوى 2"/>
          <p:cNvSpPr>
            <a:spLocks noGrp="1"/>
          </p:cNvSpPr>
          <p:nvPr>
            <p:ph idx="1"/>
          </p:nvPr>
        </p:nvSpPr>
        <p:spPr>
          <a:xfrm>
            <a:off x="539552" y="1340768"/>
            <a:ext cx="8229600" cy="4389120"/>
          </a:xfrm>
        </p:spPr>
        <p:txBody>
          <a:bodyPr/>
          <a:lstStyle/>
          <a:p>
            <a:pPr algn="justLow">
              <a:lnSpc>
                <a:spcPct val="150000"/>
              </a:lnSpc>
            </a:pPr>
            <a:r>
              <a:rPr lang="ar-LB" dirty="0"/>
              <a:t>مصطلح القوى العاملة هو وسيلة عامة للإشارة إلى جميع الناس الراغبين والقادرين على العمل وبالنسبة للمنظمة، تتكون القوى العاملة الداخلية من عمال المنظمة وموظفيها، والأشخاص الذين لديهم عقود للعمل في المنظمة. إذ استمدت القوى العاملة الداخلية من سوق العمل الخارجي للمنظمة، أي الأفراد الذين يسعون بنشاط للحصول على عمل. حيث يحدد المديرون في سوق العمل الخارجية أنواع الموارد البشرية المتاحة إلى منظمة (وتكلفتها</a:t>
            </a:r>
            <a:r>
              <a:rPr lang="ar-LB" dirty="0" smtClean="0"/>
              <a:t>).</a:t>
            </a:r>
            <a:endParaRPr lang="ar-LB" dirty="0"/>
          </a:p>
        </p:txBody>
      </p:sp>
    </p:spTree>
    <p:extLst>
      <p:ext uri="{BB962C8B-B14F-4D97-AF65-F5344CB8AC3E}">
        <p14:creationId xmlns:p14="http://schemas.microsoft.com/office/powerpoint/2010/main" val="362495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LB"/>
          </a:p>
        </p:txBody>
      </p:sp>
      <p:sp>
        <p:nvSpPr>
          <p:cNvPr id="3" name="عنصر نائب للمحتوى 2"/>
          <p:cNvSpPr>
            <a:spLocks noGrp="1"/>
          </p:cNvSpPr>
          <p:nvPr>
            <p:ph idx="1"/>
          </p:nvPr>
        </p:nvSpPr>
        <p:spPr/>
        <p:txBody>
          <a:bodyPr/>
          <a:lstStyle/>
          <a:p>
            <a:pPr algn="justLow">
              <a:lnSpc>
                <a:spcPct val="150000"/>
              </a:lnSpc>
            </a:pPr>
            <a:r>
              <a:rPr lang="ar-LB" dirty="0"/>
              <a:t>ويتعين على أخصائيو الموارد البشرية أن يكونوا على بينة من ذلك، والاتجاهات في تكوين سوق العمل الخارجي لأن هذه الاتجاهات تؤثر على خيارات المنظمة لخلق قوة عمل داخلية ذات مهارات جيدة ودوافع ذاتية.</a:t>
            </a:r>
            <a:endParaRPr lang="en-US" dirty="0"/>
          </a:p>
          <a:p>
            <a:endParaRPr lang="ar-LB" dirty="0"/>
          </a:p>
        </p:txBody>
      </p:sp>
    </p:spTree>
    <p:extLst>
      <p:ext uri="{BB962C8B-B14F-4D97-AF65-F5344CB8AC3E}">
        <p14:creationId xmlns:p14="http://schemas.microsoft.com/office/powerpoint/2010/main" val="41350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LB" b="1" dirty="0"/>
              <a:t>القوى العاملة الشيخوخة</a:t>
            </a:r>
            <a:endParaRPr lang="ar-LB" dirty="0"/>
          </a:p>
        </p:txBody>
      </p:sp>
      <p:sp>
        <p:nvSpPr>
          <p:cNvPr id="3" name="عنصر نائب للمحتوى 2"/>
          <p:cNvSpPr>
            <a:spLocks noGrp="1"/>
          </p:cNvSpPr>
          <p:nvPr>
            <p:ph idx="1"/>
          </p:nvPr>
        </p:nvSpPr>
        <p:spPr/>
        <p:txBody>
          <a:bodyPr>
            <a:normAutofit lnSpcReduction="10000"/>
          </a:bodyPr>
          <a:lstStyle/>
          <a:p>
            <a:r>
              <a:rPr lang="ar-LB" dirty="0"/>
              <a:t>في الولايات المتحدة، مكتب إحصاءات العمل (</a:t>
            </a:r>
            <a:r>
              <a:rPr lang="en-US" dirty="0"/>
              <a:t>BLS</a:t>
            </a:r>
            <a:r>
              <a:rPr lang="ar-LB" dirty="0"/>
              <a:t>)، وهي وكالة تابعة للإدارة في العمل، تتبع التغييرات في تركيبة الولايات المتحدة المتمثلة في القوى العاملة والتنبؤات والتوظيف، وقد توقعت (</a:t>
            </a:r>
            <a:r>
              <a:rPr lang="en-US" dirty="0"/>
              <a:t>BLS</a:t>
            </a:r>
            <a:r>
              <a:rPr lang="ar-LB" dirty="0"/>
              <a:t>) أنه من عام 2012 إلى عام 2022، بان إجمالي القوى العاملة في الولايات المتحدة سترتفع من 155 مليون إلى 163 مليون عامل. </a:t>
            </a:r>
            <a:endParaRPr lang="en-US" dirty="0"/>
          </a:p>
          <a:p>
            <a:r>
              <a:rPr lang="ar-LB" dirty="0"/>
              <a:t>ويتعلق بعض التغيير المتوقع بتوزيع العمال حسب العمر منذ عام 2008 إلى عام 2018، من المتوقع أن تكون الفئة العمرية الأسرع نموا هي العمال 55 فما فوق، وستزداد المجموعة التي تتراوح اعمارها بين 25 و 44 عاماً من اعدادها بشكل طفيف، لذا فان حصتها من إجمالي القوى العاملة سوف تنخفض. ولذلك فإن العاملين في مجال الموارد البشرية يقضون الكثير من وقتهم بالمخاوف المتعلقة بتخطيط التقاعد، وإعادة تدريب العمال </a:t>
            </a:r>
            <a:r>
              <a:rPr lang="ar-LB" dirty="0" smtClean="0"/>
              <a:t>المسنين.</a:t>
            </a:r>
            <a:endParaRPr lang="ar-LB" dirty="0"/>
          </a:p>
        </p:txBody>
      </p:sp>
    </p:spTree>
    <p:extLst>
      <p:ext uri="{BB962C8B-B14F-4D97-AF65-F5344CB8AC3E}">
        <p14:creationId xmlns:p14="http://schemas.microsoft.com/office/powerpoint/2010/main" val="2517843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443</TotalTime>
  <Words>288</Words>
  <Application>Microsoft Office PowerPoint</Application>
  <PresentationFormat>عرض على الشاشة (3:4)‏</PresentationFormat>
  <Paragraphs>17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تدفق</vt:lpstr>
      <vt:lpstr>عرض تقديمي في PowerPoint</vt:lpstr>
      <vt:lpstr>التغيير في قوة العمل: </vt:lpstr>
      <vt:lpstr>عرض تقديمي في PowerPoint</vt:lpstr>
      <vt:lpstr>القوى العاملة الشيخوخة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97</cp:revision>
  <dcterms:created xsi:type="dcterms:W3CDTF">2017-09-25T14:16:14Z</dcterms:created>
  <dcterms:modified xsi:type="dcterms:W3CDTF">2018-05-04T00:02:28Z</dcterms:modified>
</cp:coreProperties>
</file>