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81" r:id="rId3"/>
    <p:sldId id="265" r:id="rId4"/>
    <p:sldId id="283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وزارة التعليم العالي والبحث العلمي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جامعة كربلاء – كلية 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العلوم السياحية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                                    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قسم إدارة ال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مؤسسات الفندقية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مادة مبادئ علم الاقتصاد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     المرحلة الأولى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ar-LB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العوامل المحددة للطلب</a:t>
            </a:r>
            <a:r>
              <a:rPr lang="ar-IQ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ar-LB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ar-LB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LB" dirty="0" smtClean="0">
                <a:latin typeface="Andalus" pitchFamily="18" charset="-78"/>
                <a:cs typeface="Andalus" pitchFamily="18" charset="-78"/>
              </a:rPr>
              <a:t>مقدمة من قبل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LB" dirty="0" smtClean="0">
                <a:latin typeface="Andalus" pitchFamily="18" charset="-78"/>
                <a:cs typeface="Andalus" pitchFamily="18" charset="-78"/>
              </a:rPr>
              <a:t>م.م منتظر كاظم شمران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104456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5316" y="711894"/>
            <a:ext cx="8489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العوامل المحددة للطلب : </a:t>
            </a:r>
            <a:r>
              <a:rPr lang="en-US" sz="3200" b="1" dirty="0">
                <a:solidFill>
                  <a:srgbClr val="FF0000"/>
                </a:solidFill>
              </a:rPr>
              <a:t>Demand  Determinants</a:t>
            </a:r>
            <a:endParaRPr lang="ar-LB" sz="3200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55576" y="1484784"/>
            <a:ext cx="74974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وتنقسم الى ثلاثة أقسام </a:t>
            </a:r>
            <a:r>
              <a:rPr lang="ar-SA" sz="2400" dirty="0" err="1"/>
              <a:t>ھي</a:t>
            </a:r>
            <a:r>
              <a:rPr lang="ar-SA" sz="2400" dirty="0"/>
              <a:t> :</a:t>
            </a:r>
            <a:endParaRPr lang="en-US" sz="2400" dirty="0"/>
          </a:p>
          <a:p>
            <a:r>
              <a:rPr lang="ar-IQ" sz="2400" b="1" dirty="0">
                <a:solidFill>
                  <a:srgbClr val="00B0F0"/>
                </a:solidFill>
              </a:rPr>
              <a:t>1-  </a:t>
            </a:r>
            <a:r>
              <a:rPr lang="ar-SA" sz="2400" b="1" dirty="0">
                <a:solidFill>
                  <a:srgbClr val="00B0F0"/>
                </a:solidFill>
              </a:rPr>
              <a:t>الأسعار:</a:t>
            </a:r>
            <a:r>
              <a:rPr lang="en-US" sz="2400" b="1" dirty="0">
                <a:solidFill>
                  <a:srgbClr val="00B0F0"/>
                </a:solidFill>
              </a:rPr>
              <a:t> Prices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ar-SA" sz="2400" dirty="0"/>
              <a:t>سعر السلعة </a:t>
            </a:r>
            <a:r>
              <a:rPr lang="ar-SA" sz="2400" dirty="0" err="1"/>
              <a:t>نفسھا</a:t>
            </a:r>
            <a:r>
              <a:rPr lang="ar-SA" sz="2400" dirty="0"/>
              <a:t> ، </a:t>
            </a:r>
            <a:r>
              <a:rPr lang="ar-SA" sz="2400" dirty="0" err="1"/>
              <a:t>ویكون</a:t>
            </a:r>
            <a:r>
              <a:rPr lang="ar-SA" sz="2400" dirty="0"/>
              <a:t> </a:t>
            </a:r>
            <a:r>
              <a:rPr lang="ar-SA" sz="2400" dirty="0" err="1"/>
              <a:t>تأثیره</a:t>
            </a:r>
            <a:r>
              <a:rPr lang="ar-SA" sz="2400" dirty="0"/>
              <a:t> على </a:t>
            </a:r>
            <a:r>
              <a:rPr lang="ar-SA" sz="2400" dirty="0" err="1"/>
              <a:t>الكمیة</a:t>
            </a:r>
            <a:r>
              <a:rPr lang="ar-SA" sz="2400" dirty="0"/>
              <a:t> </a:t>
            </a:r>
            <a:r>
              <a:rPr lang="ar-SA" sz="2400" dirty="0" err="1"/>
              <a:t>عكسیا</a:t>
            </a:r>
            <a:r>
              <a:rPr lang="ar-SA" sz="2400" dirty="0"/>
              <a:t>.</a:t>
            </a:r>
            <a:endParaRPr lang="en-US" sz="2400" dirty="0"/>
          </a:p>
          <a:p>
            <a:pPr>
              <a:buNone/>
            </a:pPr>
            <a:r>
              <a:rPr lang="ar-SA" sz="2400" dirty="0"/>
              <a:t>أسعار السلع المنافسة </a:t>
            </a:r>
            <a:r>
              <a:rPr lang="ar-SA" sz="2400" dirty="0" err="1"/>
              <a:t>البدیلة</a:t>
            </a:r>
            <a:r>
              <a:rPr lang="ar-SA" sz="2400" dirty="0"/>
              <a:t> </a:t>
            </a:r>
            <a:r>
              <a:rPr lang="ar-SA" sz="2400" dirty="0" err="1"/>
              <a:t>ویكون</a:t>
            </a:r>
            <a:r>
              <a:rPr lang="ar-SA" sz="2400" dirty="0"/>
              <a:t> </a:t>
            </a:r>
            <a:r>
              <a:rPr lang="ar-SA" sz="2400" dirty="0" err="1"/>
              <a:t>تأثیرھا</a:t>
            </a:r>
            <a:r>
              <a:rPr lang="ar-SA" sz="2400" dirty="0"/>
              <a:t> على </a:t>
            </a:r>
            <a:r>
              <a:rPr lang="ar-SA" sz="2400" dirty="0" err="1"/>
              <a:t>الكمیة</a:t>
            </a:r>
            <a:r>
              <a:rPr lang="ar-SA" sz="2400" dirty="0"/>
              <a:t> </a:t>
            </a:r>
            <a:r>
              <a:rPr lang="ar-SA" sz="2400" dirty="0" err="1"/>
              <a:t>طردیا</a:t>
            </a:r>
            <a:r>
              <a:rPr lang="ar-SA" sz="2400" dirty="0"/>
              <a:t>.</a:t>
            </a:r>
            <a:endParaRPr lang="en-US" sz="2400" dirty="0"/>
          </a:p>
          <a:p>
            <a:pPr>
              <a:buNone/>
            </a:pPr>
            <a:r>
              <a:rPr lang="ar-SA" sz="2400" dirty="0"/>
              <a:t>أسعار السلع المكملة </a:t>
            </a:r>
            <a:r>
              <a:rPr lang="ar-SA" sz="2400" dirty="0" err="1"/>
              <a:t>ویكون</a:t>
            </a:r>
            <a:r>
              <a:rPr lang="ar-SA" sz="2400" dirty="0"/>
              <a:t> </a:t>
            </a:r>
            <a:r>
              <a:rPr lang="ar-SA" sz="2400" dirty="0" err="1"/>
              <a:t>تأثیرھا</a:t>
            </a:r>
            <a:r>
              <a:rPr lang="ar-SA" sz="2400" dirty="0"/>
              <a:t> على </a:t>
            </a:r>
            <a:r>
              <a:rPr lang="ar-SA" sz="2400" dirty="0" err="1"/>
              <a:t>الكمیة</a:t>
            </a:r>
            <a:r>
              <a:rPr lang="ar-SA" sz="2400" dirty="0"/>
              <a:t> </a:t>
            </a:r>
            <a:r>
              <a:rPr lang="ar-SA" sz="2400" dirty="0" err="1"/>
              <a:t>عكسیا</a:t>
            </a:r>
            <a:r>
              <a:rPr lang="ar-SA" sz="2400" dirty="0"/>
              <a:t>.</a:t>
            </a:r>
          </a:p>
          <a:p>
            <a:pPr>
              <a:buNone/>
            </a:pPr>
            <a:r>
              <a:rPr lang="ar-SA" sz="2400" dirty="0"/>
              <a:t>توقعات الأسعار </a:t>
            </a:r>
            <a:r>
              <a:rPr lang="ar-SA" sz="2400" dirty="0" err="1"/>
              <a:t>ویكون</a:t>
            </a:r>
            <a:r>
              <a:rPr lang="ar-SA" sz="2400" dirty="0"/>
              <a:t> </a:t>
            </a:r>
            <a:r>
              <a:rPr lang="ar-SA" sz="2400" dirty="0" err="1"/>
              <a:t>تأثیرھا</a:t>
            </a:r>
            <a:r>
              <a:rPr lang="ar-SA" sz="2400" dirty="0"/>
              <a:t> حسب نوع التوقع. </a:t>
            </a:r>
            <a:endParaRPr lang="en-US" sz="2400" dirty="0"/>
          </a:p>
          <a:p>
            <a:r>
              <a:rPr lang="ar-IQ" sz="2400" b="1" dirty="0"/>
              <a:t> </a:t>
            </a:r>
            <a:r>
              <a:rPr lang="ar-IQ" sz="2400" b="1" dirty="0">
                <a:solidFill>
                  <a:srgbClr val="00B0F0"/>
                </a:solidFill>
              </a:rPr>
              <a:t>2-  </a:t>
            </a:r>
            <a:r>
              <a:rPr lang="ar-SA" sz="2400" b="1" dirty="0">
                <a:solidFill>
                  <a:srgbClr val="00B0F0"/>
                </a:solidFill>
              </a:rPr>
              <a:t>الدخل : </a:t>
            </a:r>
            <a:r>
              <a:rPr lang="en-US" sz="2400" b="1" dirty="0">
                <a:solidFill>
                  <a:srgbClr val="00B0F0"/>
                </a:solidFill>
              </a:rPr>
              <a:t>Income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/>
              <a:t>   </a:t>
            </a:r>
            <a:r>
              <a:rPr lang="ar-SA" sz="2400" dirty="0"/>
              <a:t>عندما </a:t>
            </a:r>
            <a:r>
              <a:rPr lang="ar-SA" sz="2400" dirty="0" err="1"/>
              <a:t>یرتفع</a:t>
            </a:r>
            <a:r>
              <a:rPr lang="ar-SA" sz="2400" dirty="0"/>
              <a:t> دخل </a:t>
            </a:r>
            <a:r>
              <a:rPr lang="ar-SA" sz="2400" dirty="0" err="1"/>
              <a:t>المستھلك</a:t>
            </a:r>
            <a:r>
              <a:rPr lang="ar-SA" sz="2400" dirty="0"/>
              <a:t> </a:t>
            </a:r>
            <a:r>
              <a:rPr lang="ar-SA" sz="2400" dirty="0" err="1"/>
              <a:t>یزداد</a:t>
            </a:r>
            <a:r>
              <a:rPr lang="ar-SA" sz="2400" dirty="0"/>
              <a:t> </a:t>
            </a:r>
            <a:r>
              <a:rPr lang="ar-SA" sz="2400" dirty="0" err="1"/>
              <a:t>طلبھ</a:t>
            </a:r>
            <a:r>
              <a:rPr lang="ar-SA" sz="2400" dirty="0"/>
              <a:t> على السلع والخدمات وعندما </a:t>
            </a:r>
            <a:r>
              <a:rPr lang="ar-SA" sz="2400" dirty="0" err="1"/>
              <a:t>ینخفض</a:t>
            </a:r>
            <a:r>
              <a:rPr lang="ar-SA" sz="2400" dirty="0"/>
              <a:t> </a:t>
            </a:r>
            <a:r>
              <a:rPr lang="ar-SA" sz="2400" dirty="0" err="1"/>
              <a:t>یقل</a:t>
            </a:r>
            <a:r>
              <a:rPr lang="ar-SA" sz="2400" dirty="0"/>
              <a:t> طلبه فالعلاقة </a:t>
            </a:r>
            <a:r>
              <a:rPr lang="ar-SA" sz="2400" dirty="0" err="1"/>
              <a:t>بینھما</a:t>
            </a:r>
            <a:r>
              <a:rPr lang="ar-SA" sz="2400" dirty="0"/>
              <a:t> </a:t>
            </a:r>
            <a:r>
              <a:rPr lang="ar-SA" sz="2400" dirty="0" err="1"/>
              <a:t>طردیة</a:t>
            </a:r>
            <a:r>
              <a:rPr lang="ar-SA" sz="2400" dirty="0"/>
              <a:t>.</a:t>
            </a:r>
            <a:endParaRPr lang="en-US" sz="2400" dirty="0"/>
          </a:p>
          <a:p>
            <a:pPr lvl="0"/>
            <a:r>
              <a:rPr lang="ar-SA" sz="2400" b="1" dirty="0">
                <a:solidFill>
                  <a:srgbClr val="00B0F0"/>
                </a:solidFill>
              </a:rPr>
              <a:t>3- </a:t>
            </a:r>
            <a:r>
              <a:rPr lang="ar-SA" sz="2400" b="1" dirty="0" err="1">
                <a:solidFill>
                  <a:srgbClr val="00B0F0"/>
                </a:solidFill>
              </a:rPr>
              <a:t>تغیر</a:t>
            </a:r>
            <a:r>
              <a:rPr lang="ar-SA" sz="2400" b="1" dirty="0">
                <a:solidFill>
                  <a:srgbClr val="00B0F0"/>
                </a:solidFill>
              </a:rPr>
              <a:t> الأذواق : </a:t>
            </a:r>
            <a:r>
              <a:rPr lang="en-US" sz="2400" b="1" dirty="0">
                <a:solidFill>
                  <a:srgbClr val="00B0F0"/>
                </a:solidFill>
              </a:rPr>
              <a:t>Exchange Tastes</a:t>
            </a:r>
            <a:endParaRPr lang="en-US" sz="2400" dirty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ar-SA" sz="2400" dirty="0"/>
              <a:t>      </a:t>
            </a:r>
            <a:r>
              <a:rPr lang="ar-SA" sz="2400" dirty="0" err="1"/>
              <a:t>ویكون</a:t>
            </a:r>
            <a:r>
              <a:rPr lang="ar-SA" sz="2400" dirty="0"/>
              <a:t> </a:t>
            </a:r>
            <a:r>
              <a:rPr lang="ar-SA" sz="2400" dirty="0" err="1"/>
              <a:t>تأثیرھا</a:t>
            </a:r>
            <a:r>
              <a:rPr lang="ar-SA" sz="2400" dirty="0"/>
              <a:t> على </a:t>
            </a:r>
            <a:r>
              <a:rPr lang="ar-SA" sz="2400" dirty="0" err="1"/>
              <a:t>الكمیة</a:t>
            </a:r>
            <a:r>
              <a:rPr lang="ar-SA" sz="2400" dirty="0"/>
              <a:t> المطلوبة مختلفا وحسب </a:t>
            </a:r>
            <a:r>
              <a:rPr lang="ar-SA" sz="2400" dirty="0" err="1"/>
              <a:t>تغیر</a:t>
            </a:r>
            <a:r>
              <a:rPr lang="ar-SA" sz="2400" dirty="0"/>
              <a:t> الأذواق</a:t>
            </a:r>
            <a:r>
              <a:rPr lang="en-US" sz="2400" dirty="0"/>
              <a:t>  </a:t>
            </a:r>
            <a:r>
              <a:rPr lang="ar-SA" sz="2400" dirty="0" err="1"/>
              <a:t>فیكون</a:t>
            </a:r>
            <a:r>
              <a:rPr lang="ar-SA" sz="2400" dirty="0"/>
              <a:t> </a:t>
            </a:r>
            <a:r>
              <a:rPr lang="ar-SA" sz="2400" dirty="0" err="1"/>
              <a:t>طردیا</a:t>
            </a:r>
            <a:r>
              <a:rPr lang="ar-SA" sz="2400" dirty="0"/>
              <a:t> عندما </a:t>
            </a:r>
            <a:r>
              <a:rPr lang="ar-SA" sz="2400" dirty="0" err="1"/>
              <a:t>تمیل</a:t>
            </a:r>
            <a:r>
              <a:rPr lang="ar-SA" sz="2400" dirty="0"/>
              <a:t> الأذواق نحو </a:t>
            </a:r>
            <a:r>
              <a:rPr lang="ar-SA" sz="2400" dirty="0" err="1"/>
              <a:t>استھلاك</a:t>
            </a:r>
            <a:r>
              <a:rPr lang="ar-SA" sz="2400" dirty="0"/>
              <a:t> السلعة </a:t>
            </a:r>
            <a:r>
              <a:rPr lang="ar-SA" sz="2400" dirty="0" err="1"/>
              <a:t>ویكون</a:t>
            </a:r>
            <a:r>
              <a:rPr lang="ar-SA" sz="2400" dirty="0"/>
              <a:t> </a:t>
            </a:r>
            <a:r>
              <a:rPr lang="ar-SA" sz="2400" dirty="0" err="1"/>
              <a:t>عكسیا</a:t>
            </a:r>
            <a:r>
              <a:rPr lang="ar-SA" sz="2400" dirty="0"/>
              <a:t> عندما </a:t>
            </a:r>
            <a:r>
              <a:rPr lang="ar-SA" sz="2400" dirty="0" err="1"/>
              <a:t>تمیل</a:t>
            </a:r>
            <a:r>
              <a:rPr lang="ar-SA" sz="2400" dirty="0"/>
              <a:t> </a:t>
            </a:r>
            <a:r>
              <a:rPr lang="ar-SA" sz="2400" dirty="0" err="1"/>
              <a:t>عنھا</a:t>
            </a:r>
            <a:r>
              <a:rPr lang="ar-SA" sz="2400" dirty="0"/>
              <a:t> </a:t>
            </a:r>
            <a:r>
              <a:rPr lang="ar-SA" sz="2400" dirty="0" err="1"/>
              <a:t>وھناك</a:t>
            </a:r>
            <a:r>
              <a:rPr lang="ar-SA" sz="2400" dirty="0"/>
              <a:t> عشرات العوامل </a:t>
            </a:r>
            <a:r>
              <a:rPr lang="ar-SA" sz="2400" dirty="0" err="1"/>
              <a:t>الثانویة</a:t>
            </a:r>
            <a:r>
              <a:rPr lang="ar-SA" sz="2400" dirty="0"/>
              <a:t> المؤثرة على الطلب.</a:t>
            </a:r>
            <a:endParaRPr lang="en-US" sz="2400" dirty="0"/>
          </a:p>
          <a:p>
            <a:endParaRPr lang="ar-IQ" sz="2400" dirty="0"/>
          </a:p>
          <a:p>
            <a:pPr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25137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699792" y="817232"/>
            <a:ext cx="54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انواع الطلب : </a:t>
            </a:r>
            <a:r>
              <a:rPr lang="en-US" sz="3200" b="1" dirty="0">
                <a:solidFill>
                  <a:srgbClr val="FF0000"/>
                </a:solidFill>
              </a:rPr>
              <a:t>Demand types</a:t>
            </a:r>
            <a:endParaRPr lang="ar-LB" sz="3200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15616" y="1951672"/>
            <a:ext cx="69847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2400" b="1" dirty="0">
                <a:solidFill>
                  <a:srgbClr val="0070C0"/>
                </a:solidFill>
              </a:rPr>
              <a:t>أولا</a:t>
            </a:r>
            <a:r>
              <a:rPr lang="en-US" sz="2400" b="1" dirty="0">
                <a:solidFill>
                  <a:srgbClr val="0070C0"/>
                </a:solidFill>
              </a:rPr>
              <a:t> : </a:t>
            </a:r>
            <a:r>
              <a:rPr lang="ar-SA" sz="2400" b="1" dirty="0">
                <a:solidFill>
                  <a:srgbClr val="0070C0"/>
                </a:solidFill>
              </a:rPr>
              <a:t>على مستوى الاقتصاد الجزئي </a:t>
            </a:r>
            <a:r>
              <a:rPr lang="ar-SA" sz="2400" b="1" dirty="0" err="1">
                <a:solidFill>
                  <a:srgbClr val="0070C0"/>
                </a:solidFill>
              </a:rPr>
              <a:t>یقسم</a:t>
            </a:r>
            <a:r>
              <a:rPr lang="ar-SA" sz="2400" b="1" dirty="0">
                <a:solidFill>
                  <a:srgbClr val="0070C0"/>
                </a:solidFill>
              </a:rPr>
              <a:t> الى </a:t>
            </a:r>
            <a:r>
              <a:rPr lang="ar-SA" sz="2400" b="1" dirty="0" err="1">
                <a:solidFill>
                  <a:srgbClr val="0070C0"/>
                </a:solidFill>
              </a:rPr>
              <a:t>نوعین</a:t>
            </a:r>
            <a:r>
              <a:rPr lang="ar-SA" sz="2400" b="1" dirty="0">
                <a:solidFill>
                  <a:srgbClr val="0070C0"/>
                </a:solidFill>
              </a:rPr>
              <a:t> </a:t>
            </a:r>
            <a:r>
              <a:rPr lang="ar-SA" sz="2400" b="1" dirty="0" err="1" smtClean="0">
                <a:solidFill>
                  <a:srgbClr val="0070C0"/>
                </a:solidFill>
              </a:rPr>
              <a:t>ھما</a:t>
            </a:r>
            <a:r>
              <a:rPr lang="en-US" sz="2400" b="1" dirty="0" smtClean="0">
                <a:solidFill>
                  <a:srgbClr val="0070C0"/>
                </a:solidFill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  <a:p>
            <a:pPr algn="justLow">
              <a:lnSpc>
                <a:spcPct val="150000"/>
              </a:lnSpc>
            </a:pPr>
            <a:r>
              <a:rPr lang="ar-SA" sz="2400" dirty="0"/>
              <a:t>1- الطلب الفردي</a:t>
            </a:r>
            <a:r>
              <a:rPr lang="en-US" sz="2400" dirty="0"/>
              <a:t> : </a:t>
            </a:r>
            <a:r>
              <a:rPr lang="ar-SA" sz="2400" dirty="0" err="1"/>
              <a:t>وھو</a:t>
            </a:r>
            <a:r>
              <a:rPr lang="ar-SA" sz="2400" dirty="0"/>
              <a:t> </a:t>
            </a:r>
            <a:r>
              <a:rPr lang="ar-SA" sz="2400" dirty="0" err="1"/>
              <a:t>الكمیة</a:t>
            </a:r>
            <a:r>
              <a:rPr lang="ar-SA" sz="2400" dirty="0"/>
              <a:t> المطلوبة من قبل الفرد على سلعة </a:t>
            </a:r>
            <a:r>
              <a:rPr lang="ar-SA" sz="2400" dirty="0" err="1"/>
              <a:t>معینة</a:t>
            </a:r>
            <a:r>
              <a:rPr lang="ar-SA" sz="2400" dirty="0"/>
              <a:t> مقابل سعر </a:t>
            </a:r>
            <a:r>
              <a:rPr lang="ar-SA" sz="2400" dirty="0" err="1"/>
              <a:t>معین</a:t>
            </a:r>
            <a:r>
              <a:rPr lang="ar-SA" sz="2400" dirty="0"/>
              <a:t>.</a:t>
            </a:r>
            <a:endParaRPr lang="en-US" sz="2400" dirty="0"/>
          </a:p>
          <a:p>
            <a:pPr algn="justLow">
              <a:lnSpc>
                <a:spcPct val="150000"/>
              </a:lnSpc>
            </a:pPr>
            <a:r>
              <a:rPr lang="ar-SA" sz="2400" dirty="0"/>
              <a:t>2- الطلب الكلي</a:t>
            </a:r>
            <a:r>
              <a:rPr lang="en-US" sz="2400" dirty="0"/>
              <a:t> : </a:t>
            </a:r>
            <a:r>
              <a:rPr lang="ar-SA" sz="2400" dirty="0" err="1"/>
              <a:t>وھو</a:t>
            </a:r>
            <a:r>
              <a:rPr lang="ar-SA" sz="2400" dirty="0"/>
              <a:t> مجموع الطلبات </a:t>
            </a:r>
            <a:r>
              <a:rPr lang="ar-SA" sz="2400" dirty="0" err="1"/>
              <a:t>الفردیة</a:t>
            </a:r>
            <a:r>
              <a:rPr lang="ar-SA" sz="2400" dirty="0"/>
              <a:t> على سلعة </a:t>
            </a:r>
            <a:r>
              <a:rPr lang="ar-SA" sz="2400" dirty="0" err="1"/>
              <a:t>معینة</a:t>
            </a:r>
            <a:r>
              <a:rPr lang="ar-SA" sz="2400" dirty="0"/>
              <a:t> مقابل سعر </a:t>
            </a:r>
            <a:r>
              <a:rPr lang="ar-SA" sz="2400" dirty="0" err="1"/>
              <a:t>معین</a:t>
            </a:r>
            <a:r>
              <a:rPr lang="ar-SA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980728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2400" b="1" dirty="0" err="1">
                <a:solidFill>
                  <a:srgbClr val="0070C0"/>
                </a:solidFill>
              </a:rPr>
              <a:t>ثانیا</a:t>
            </a:r>
            <a:r>
              <a:rPr lang="en-US" sz="2400" b="1" dirty="0">
                <a:solidFill>
                  <a:srgbClr val="0070C0"/>
                </a:solidFill>
              </a:rPr>
              <a:t> : </a:t>
            </a:r>
            <a:r>
              <a:rPr lang="ar-SA" sz="2400" b="1" dirty="0">
                <a:solidFill>
                  <a:srgbClr val="0070C0"/>
                </a:solidFill>
              </a:rPr>
              <a:t>حسب أصل الطلب </a:t>
            </a:r>
            <a:r>
              <a:rPr lang="ar-SA" sz="2400" b="1" dirty="0" err="1">
                <a:solidFill>
                  <a:srgbClr val="0070C0"/>
                </a:solidFill>
              </a:rPr>
              <a:t>یقسم</a:t>
            </a:r>
            <a:r>
              <a:rPr lang="ar-SA" sz="2400" b="1" dirty="0">
                <a:solidFill>
                  <a:srgbClr val="0070C0"/>
                </a:solidFill>
              </a:rPr>
              <a:t> الى اربعة أنواع </a:t>
            </a:r>
            <a:r>
              <a:rPr lang="ar-SA" sz="2400" b="1" dirty="0" err="1">
                <a:solidFill>
                  <a:srgbClr val="0070C0"/>
                </a:solidFill>
              </a:rPr>
              <a:t>ھي</a:t>
            </a:r>
            <a:r>
              <a:rPr lang="ar-SA" sz="2400" b="1" dirty="0">
                <a:solidFill>
                  <a:srgbClr val="0070C0"/>
                </a:solidFill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  <a:p>
            <a:pPr lvl="0" algn="justLow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</a:rPr>
              <a:t>الطلب الأصلي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: </a:t>
            </a:r>
            <a:r>
              <a:rPr lang="ar-SA" sz="2400" dirty="0" err="1"/>
              <a:t>وھو</a:t>
            </a:r>
            <a:r>
              <a:rPr lang="ar-SA" sz="2400" dirty="0"/>
              <a:t> طلب </a:t>
            </a:r>
            <a:r>
              <a:rPr lang="ar-SA" sz="2400" dirty="0" err="1"/>
              <a:t>المستھلك</a:t>
            </a:r>
            <a:r>
              <a:rPr lang="ar-SA" sz="2400" dirty="0"/>
              <a:t> على سلعة ما لغرض </a:t>
            </a:r>
            <a:r>
              <a:rPr lang="ar-SA" sz="2400" dirty="0" err="1"/>
              <a:t>الاستھلاك</a:t>
            </a:r>
            <a:r>
              <a:rPr lang="ar-SA" sz="2400" dirty="0"/>
              <a:t> المباشر كالطلب على </a:t>
            </a:r>
            <a:r>
              <a:rPr lang="ar-SA" sz="2400" dirty="0" err="1"/>
              <a:t>الفاكھة</a:t>
            </a:r>
            <a:r>
              <a:rPr lang="ar-SA" sz="2400" dirty="0"/>
              <a:t> </a:t>
            </a:r>
            <a:r>
              <a:rPr lang="ar-SA" sz="2400" dirty="0" err="1"/>
              <a:t>لتناولھا</a:t>
            </a:r>
            <a:r>
              <a:rPr lang="en-US" sz="2400" dirty="0"/>
              <a:t> .</a:t>
            </a:r>
          </a:p>
          <a:p>
            <a:pPr lvl="0" algn="justLow">
              <a:lnSpc>
                <a:spcPct val="150000"/>
              </a:lnSpc>
            </a:pPr>
            <a:r>
              <a:rPr lang="en-US" sz="2400" dirty="0"/>
              <a:t> </a:t>
            </a:r>
            <a:r>
              <a:rPr lang="ar-SA" sz="2400" dirty="0"/>
              <a:t>الطلب المشتق</a:t>
            </a:r>
            <a:r>
              <a:rPr lang="en-US" sz="2400" dirty="0"/>
              <a:t> : </a:t>
            </a:r>
            <a:r>
              <a:rPr lang="ar-SA" sz="2400" dirty="0" err="1"/>
              <a:t>وھو</a:t>
            </a:r>
            <a:r>
              <a:rPr lang="ar-SA" sz="2400" dirty="0"/>
              <a:t> طلب على سلعة قد اشتق من الطلب على سلعة </a:t>
            </a:r>
            <a:r>
              <a:rPr lang="ar-SA" sz="2400" dirty="0" err="1"/>
              <a:t>اخرﯨمثل</a:t>
            </a:r>
            <a:r>
              <a:rPr lang="ar-SA" sz="2400" dirty="0"/>
              <a:t> الطلب على </a:t>
            </a:r>
            <a:r>
              <a:rPr lang="ar-SA" sz="2400" dirty="0" err="1"/>
              <a:t>الطحین</a:t>
            </a:r>
            <a:r>
              <a:rPr lang="ar-SA" sz="2400" dirty="0"/>
              <a:t> الناجم من الطلب على الخبز</a:t>
            </a:r>
            <a:r>
              <a:rPr lang="en-US" sz="2400" dirty="0"/>
              <a:t> .</a:t>
            </a:r>
          </a:p>
          <a:p>
            <a:pPr lvl="0" algn="justLow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</a:rPr>
              <a:t>الطلب المشترك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: </a:t>
            </a:r>
            <a:r>
              <a:rPr lang="ar-SA" sz="2400" dirty="0" err="1"/>
              <a:t>وھو</a:t>
            </a:r>
            <a:r>
              <a:rPr lang="ar-SA" sz="2400" dirty="0"/>
              <a:t> الطلب على سلعة لغرض اكتمال الفائدة من الطلب على سلعة أخرى كالطلب على الاسمنت والرمل والحصى معا لعمل الخرسانة</a:t>
            </a:r>
            <a:r>
              <a:rPr lang="en-US" sz="2400" dirty="0"/>
              <a:t> .</a:t>
            </a:r>
          </a:p>
          <a:p>
            <a:pPr lvl="0" algn="justLow">
              <a:lnSpc>
                <a:spcPct val="150000"/>
              </a:lnSpc>
            </a:pPr>
            <a:r>
              <a:rPr lang="en-US" sz="2400" dirty="0"/>
              <a:t> </a:t>
            </a:r>
            <a:r>
              <a:rPr lang="ar-SA" sz="2400" dirty="0"/>
              <a:t>الطلب المركب</a:t>
            </a:r>
            <a:r>
              <a:rPr lang="en-US" sz="2400" dirty="0"/>
              <a:t> : </a:t>
            </a:r>
            <a:r>
              <a:rPr lang="ar-SA" sz="2400" dirty="0" err="1"/>
              <a:t>وھو</a:t>
            </a:r>
            <a:r>
              <a:rPr lang="ar-SA" sz="2400" dirty="0"/>
              <a:t> الطلب على سلعة ذات استخدامات </a:t>
            </a:r>
            <a:r>
              <a:rPr lang="ar-SA" sz="2400" dirty="0" err="1"/>
              <a:t>عدیدة</a:t>
            </a:r>
            <a:r>
              <a:rPr lang="ar-SA" sz="2400" dirty="0"/>
              <a:t> مثل الطلب على النفط الخام لاستخدامه كمصدر للطاقة او كمادة </a:t>
            </a:r>
            <a:r>
              <a:rPr lang="ar-SA" sz="2400" dirty="0" err="1"/>
              <a:t>أولیة</a:t>
            </a:r>
            <a:r>
              <a:rPr lang="ar-SA" sz="2400" dirty="0"/>
              <a:t> </a:t>
            </a:r>
            <a:r>
              <a:rPr lang="ar-SA" sz="2400" dirty="0" err="1"/>
              <a:t>للعدید</a:t>
            </a:r>
            <a:r>
              <a:rPr lang="ar-SA" sz="2400" dirty="0"/>
              <a:t> من الصناعات</a:t>
            </a:r>
            <a:endParaRPr lang="ar-LB" sz="2400" dirty="0"/>
          </a:p>
        </p:txBody>
      </p:sp>
    </p:spTree>
    <p:extLst>
      <p:ext uri="{BB962C8B-B14F-4D97-AF65-F5344CB8AC3E}">
        <p14:creationId xmlns:p14="http://schemas.microsoft.com/office/powerpoint/2010/main" val="3924841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300</Words>
  <Application>Microsoft Office PowerPoint</Application>
  <PresentationFormat>عرض على الشاشة (3:4)‏</PresentationFormat>
  <Paragraphs>31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haider</dc:creator>
  <cp:lastModifiedBy>Win7User</cp:lastModifiedBy>
  <cp:revision>93</cp:revision>
  <dcterms:created xsi:type="dcterms:W3CDTF">2017-09-25T14:16:14Z</dcterms:created>
  <dcterms:modified xsi:type="dcterms:W3CDTF">2018-05-02T16:04:33Z</dcterms:modified>
</cp:coreProperties>
</file>