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83" r:id="rId3"/>
    <p:sldId id="286" r:id="rId4"/>
    <p:sldId id="284" r:id="rId5"/>
    <p:sldId id="285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18/08/1439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18/08/1439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18/08/1439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18/08/1439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18/08/1439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18/08/1439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18/08/1439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18/08/1439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83264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ar-IQ" b="1" dirty="0" smtClean="0">
                <a:latin typeface="Andalus" pitchFamily="18" charset="-78"/>
                <a:cs typeface="Andalus" pitchFamily="18" charset="-78"/>
              </a:rPr>
              <a:t>وزارة التعليم العالي والبحث العلمي  </a:t>
            </a:r>
            <a:endParaRPr lang="ar-IQ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ar-IQ" b="1" dirty="0" smtClean="0">
                <a:latin typeface="Andalus" pitchFamily="18" charset="-78"/>
                <a:cs typeface="Andalus" pitchFamily="18" charset="-78"/>
              </a:rPr>
              <a:t>جامعة كربلاء – كلية </a:t>
            </a:r>
            <a:r>
              <a:rPr lang="ar-LB" b="1" dirty="0" smtClean="0">
                <a:latin typeface="Andalus" pitchFamily="18" charset="-78"/>
                <a:cs typeface="Andalus" pitchFamily="18" charset="-78"/>
              </a:rPr>
              <a:t>العلوم السياحية</a:t>
            </a:r>
            <a:r>
              <a:rPr lang="ar-IQ" b="1" dirty="0" smtClean="0">
                <a:latin typeface="Andalus" pitchFamily="18" charset="-78"/>
                <a:cs typeface="Andalus" pitchFamily="18" charset="-78"/>
              </a:rPr>
              <a:t>                                       </a:t>
            </a:r>
            <a:endParaRPr lang="ar-IQ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ar-LB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ar-IQ" b="1" dirty="0" smtClean="0">
                <a:latin typeface="Andalus" pitchFamily="18" charset="-78"/>
                <a:cs typeface="Andalus" pitchFamily="18" charset="-78"/>
              </a:rPr>
              <a:t>قسم إدارة ال</a:t>
            </a:r>
            <a:r>
              <a:rPr lang="ar-LB" b="1" dirty="0" smtClean="0">
                <a:latin typeface="Andalus" pitchFamily="18" charset="-78"/>
                <a:cs typeface="Andalus" pitchFamily="18" charset="-78"/>
              </a:rPr>
              <a:t>مؤسسات الفندقية</a:t>
            </a:r>
          </a:p>
          <a:p>
            <a:pPr>
              <a:buNone/>
            </a:pPr>
            <a:r>
              <a:rPr lang="ar-LB" b="1" dirty="0" smtClean="0">
                <a:latin typeface="Andalus" pitchFamily="18" charset="-78"/>
                <a:cs typeface="Andalus" pitchFamily="18" charset="-78"/>
              </a:rPr>
              <a:t>  مادة مبادئ علم الاقتصاد</a:t>
            </a:r>
          </a:p>
          <a:p>
            <a:pPr>
              <a:buNone/>
            </a:pPr>
            <a:r>
              <a:rPr lang="ar-LB" b="1" dirty="0" smtClean="0">
                <a:latin typeface="Andalus" pitchFamily="18" charset="-78"/>
                <a:cs typeface="Andalus" pitchFamily="18" charset="-78"/>
              </a:rPr>
              <a:t>       المرحلة الأولى</a:t>
            </a:r>
            <a:endParaRPr lang="ar-IQ" b="1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ar-IQ" b="1" dirty="0" smtClean="0"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ar-IQ" sz="36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(</a:t>
            </a:r>
            <a:r>
              <a:rPr lang="ar-SA" sz="36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نظرية </a:t>
            </a:r>
            <a:r>
              <a:rPr lang="ar-SA" sz="36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المنفعة</a:t>
            </a:r>
            <a:r>
              <a:rPr lang="ar-IQ" sz="36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)</a:t>
            </a:r>
            <a:endParaRPr lang="ar-LB" sz="36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ar-SA" sz="36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Utility theory</a:t>
            </a:r>
            <a:endParaRPr lang="ar-LB" sz="3600" b="1" dirty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ar-LB" dirty="0" smtClean="0">
                <a:latin typeface="Andalus" pitchFamily="18" charset="-78"/>
                <a:cs typeface="Andalus" pitchFamily="18" charset="-78"/>
              </a:rPr>
              <a:t>مقدمة من قبل </a:t>
            </a:r>
            <a:endParaRPr lang="ar-IQ" dirty="0" smtClean="0"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ar-IQ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ar-LB" dirty="0" smtClean="0">
                <a:latin typeface="Andalus" pitchFamily="18" charset="-78"/>
                <a:cs typeface="Andalus" pitchFamily="18" charset="-78"/>
              </a:rPr>
              <a:t>م.م منتظر كاظم شمران</a:t>
            </a:r>
            <a:endParaRPr lang="ar-IQ" dirty="0" smtClean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4104456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1844824"/>
            <a:ext cx="8229600" cy="72008"/>
          </a:xfrm>
        </p:spPr>
        <p:txBody>
          <a:bodyPr>
            <a:normAutofit fontScale="90000"/>
          </a:bodyPr>
          <a:lstStyle/>
          <a:p>
            <a:pPr algn="r"/>
            <a:r>
              <a:rPr lang="ar-IQ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)</a:t>
            </a:r>
            <a:r>
              <a:rPr lang="ar-LB" sz="5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ar-LB" sz="5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ar-LB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ar-LB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ar-LB" sz="5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ar-LB" sz="5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5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sz="5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5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sz="5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5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sz="5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5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sz="5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5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sz="5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5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sz="5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5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sz="5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en-US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ar-LB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ar-LB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ar-LB" sz="5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ar-LB" sz="5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ar-LB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ar-LB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ar-LB" sz="5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ar-LB" sz="5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ar-LB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ar-LB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ar-LB" sz="5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ar-LB" sz="5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ar-LB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ar-LB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ar-SA" sz="4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نظرية </a:t>
            </a:r>
            <a:r>
              <a:rPr lang="ar-SA" sz="4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المنفعة</a:t>
            </a:r>
            <a:r>
              <a:rPr lang="ar-SA" sz="4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Utility theory</a:t>
            </a:r>
            <a:r>
              <a:rPr lang="ar-LB" sz="5400" b="1" dirty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ar-LB" sz="5400" b="1" dirty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</a:br>
            <a:endParaRPr lang="ar-L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ar-SA" dirty="0"/>
              <a:t>هي بيان و تحليل سلوك المستهلك و الطريقة التي يتم من خلالها الوصول إلى وضع التوازن حيث توضح هذه النظرية أن لكل سلعة درجة معينة من المنفعة الناتجة من استهلاك السلعة و أن هذه المنفعة هي التي تدفع المستهلك إلى طلب سلعة معينة دون الأخرى و ذلك في حدود دخله و إمكانياته المتاحة.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2154390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b="1" dirty="0">
                <a:solidFill>
                  <a:srgbClr val="FF0000"/>
                </a:solidFill>
              </a:rPr>
              <a:t>المنفعة بالمفهوم التقليدي:</a:t>
            </a:r>
            <a:r>
              <a:rPr lang="en-US" b="1" dirty="0">
                <a:solidFill>
                  <a:srgbClr val="FF0000"/>
                </a:solidFill>
              </a:rPr>
              <a:t> Cardinal Utility</a:t>
            </a:r>
            <a:endParaRPr lang="ar-LB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ar-SA" dirty="0"/>
              <a:t>بافتراض أن المستهلك يستطيع قياس مقدار المنفعة التي يحصل عليها عند استهلاكه لسلعة معينه فإن وحدة القياس هي "وحدة منفعة </a:t>
            </a:r>
            <a:r>
              <a:rPr lang="en-US" dirty="0" err="1"/>
              <a:t>Utils</a:t>
            </a:r>
            <a:r>
              <a:rPr lang="ar-SA" dirty="0"/>
              <a:t>".</a:t>
            </a:r>
            <a:endParaRPr lang="en-US" dirty="0"/>
          </a:p>
          <a:p>
            <a:pPr algn="just">
              <a:lnSpc>
                <a:spcPct val="110000"/>
              </a:lnSpc>
            </a:pPr>
            <a:r>
              <a:rPr lang="ar-SA" dirty="0"/>
              <a:t>إلا أن هذا المقياس يعتبر مقياس غير موضوعي بل يختلف من شخص لآخر و هو مبني على التقدير الشخصي لمدى الإشباع المحقق الذي يحصل عليه المستهلك عند استهلاكه للسلعة. وكما ذكرنا سابقاً، فإن وحدات المنفعة هذه تختلف من شخص لآخر و بالتالي لا يمكن المقارنة بين وحدات المنفعة بين شخصين. إذن، نستخدم مقياس المنفعة لكي نقارن مدى الإشباع الذي يحصل عليه الفرد الواحد عند استهلاكه للسلعة.</a:t>
            </a:r>
            <a:endParaRPr lang="en-US" dirty="0"/>
          </a:p>
          <a:p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4049318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70317" y="476672"/>
            <a:ext cx="777686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sz="2800" b="1" u="sng" dirty="0">
                <a:solidFill>
                  <a:srgbClr val="FF0000"/>
                </a:solidFill>
              </a:rPr>
              <a:t>ماهي المنفعة؟ </a:t>
            </a:r>
            <a:endParaRPr lang="ar-SA" sz="2800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ar-SA" sz="2800" dirty="0" smtClean="0"/>
              <a:t>عبارة </a:t>
            </a:r>
            <a:r>
              <a:rPr lang="ar-SA" sz="2800" dirty="0"/>
              <a:t>عن مقدار الإشباع </a:t>
            </a:r>
            <a:r>
              <a:rPr lang="en-US" sz="2800" dirty="0"/>
              <a:t>Satisfaction</a:t>
            </a:r>
            <a:r>
              <a:rPr lang="ar-SA" sz="2800" dirty="0"/>
              <a:t> المحقق لدى المستهلك و ذلك عند استهلاكه لوحدات متتالية من السلعة خلال فترة زمنية معينة</a:t>
            </a:r>
            <a:r>
              <a:rPr lang="ar-SA" sz="2800" dirty="0" smtClean="0"/>
              <a:t>.</a:t>
            </a:r>
            <a:endParaRPr lang="ar-LB" sz="2800" dirty="0" smtClean="0"/>
          </a:p>
          <a:p>
            <a:pPr algn="just"/>
            <a:r>
              <a:rPr lang="ar-SA" sz="2800" b="1" dirty="0">
                <a:solidFill>
                  <a:srgbClr val="0070C0"/>
                </a:solidFill>
              </a:rPr>
              <a:t>افتراضات نظرية المستهلك:</a:t>
            </a:r>
            <a:endParaRPr lang="en-US" sz="2800" b="1" dirty="0">
              <a:solidFill>
                <a:srgbClr val="0070C0"/>
              </a:solidFill>
            </a:endParaRPr>
          </a:p>
          <a:p>
            <a:pPr lvl="0" algn="just"/>
            <a:r>
              <a:rPr lang="ar-LB" sz="2800" dirty="0" smtClean="0"/>
              <a:t>1.</a:t>
            </a:r>
            <a:r>
              <a:rPr lang="ar-SA" sz="2800" dirty="0" smtClean="0"/>
              <a:t>يتبع </a:t>
            </a:r>
            <a:r>
              <a:rPr lang="ar-SA" sz="2800" dirty="0"/>
              <a:t>المستهلك سلوك عقلاني أو رشيد </a:t>
            </a:r>
            <a:r>
              <a:rPr lang="en-US" sz="2800" dirty="0"/>
              <a:t>Rational</a:t>
            </a:r>
            <a:r>
              <a:rPr lang="ar-SA" sz="2800" dirty="0"/>
              <a:t>: حيث يقوم المستهلك باتخاذ تلك القرارات و إتباع التصرفات المنسجمة مع هدفه الأساسي ألا وهو تعظيم منفعته الكلية.</a:t>
            </a:r>
            <a:endParaRPr lang="en-US" sz="2800" dirty="0"/>
          </a:p>
          <a:p>
            <a:pPr lvl="0" algn="just"/>
            <a:r>
              <a:rPr lang="ar-LB" sz="2800" dirty="0" smtClean="0"/>
              <a:t>2.</a:t>
            </a:r>
            <a:r>
              <a:rPr lang="ar-SA" sz="2800" dirty="0" smtClean="0"/>
              <a:t>لا </a:t>
            </a:r>
            <a:r>
              <a:rPr lang="ar-SA" sz="2800" dirty="0"/>
              <a:t>يؤثر المستهلك على سعر السلعة التوازني: وجود عدد كبير من المستهلكين.</a:t>
            </a:r>
            <a:endParaRPr lang="en-US" sz="2800" dirty="0"/>
          </a:p>
          <a:p>
            <a:pPr lvl="0" algn="just"/>
            <a:r>
              <a:rPr lang="ar-LB" sz="2800" dirty="0" smtClean="0"/>
              <a:t>3.</a:t>
            </a:r>
            <a:r>
              <a:rPr lang="ar-SA" sz="2800" dirty="0" smtClean="0"/>
              <a:t>قوى </a:t>
            </a:r>
            <a:r>
              <a:rPr lang="ar-SA" sz="2800" dirty="0"/>
              <a:t>السوق هي التي تحدد الأسعار و الكميات </a:t>
            </a:r>
            <a:r>
              <a:rPr lang="ar-SA" sz="2800" dirty="0" err="1"/>
              <a:t>التوازنية</a:t>
            </a:r>
            <a:r>
              <a:rPr lang="ar-SA" sz="2800" dirty="0"/>
              <a:t>: تفاعل العرض مع الطلب يحدد كل من السعر و الكمية </a:t>
            </a:r>
            <a:r>
              <a:rPr lang="ar-SA" sz="2800" dirty="0" err="1"/>
              <a:t>التوازنية</a:t>
            </a:r>
            <a:r>
              <a:rPr lang="ar-SA" sz="2800" dirty="0"/>
              <a:t> في السوق.</a:t>
            </a:r>
            <a:endParaRPr lang="en-US" sz="2800" dirty="0"/>
          </a:p>
          <a:p>
            <a:pPr algn="just">
              <a:lnSpc>
                <a:spcPct val="150000"/>
              </a:lnSpc>
              <a:buNone/>
            </a:pP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281875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27584" y="1305342"/>
            <a:ext cx="76328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400" b="1" dirty="0">
                <a:solidFill>
                  <a:srgbClr val="FF0000"/>
                </a:solidFill>
              </a:rPr>
              <a:t>ملاحظات على مفهوم المنفعة : </a:t>
            </a:r>
            <a:r>
              <a:rPr lang="en-US" sz="2400" b="1" dirty="0">
                <a:solidFill>
                  <a:srgbClr val="FF0000"/>
                </a:solidFill>
              </a:rPr>
              <a:t>Utility</a:t>
            </a:r>
          </a:p>
          <a:p>
            <a:pPr algn="just"/>
            <a:r>
              <a:rPr lang="ar-SA" sz="2400" dirty="0"/>
              <a:t>1- المنفعة الناتجة من استهلاك السلعة لا تعني بالضرورة </a:t>
            </a:r>
            <a:r>
              <a:rPr lang="ar-SA" sz="2400" dirty="0" err="1"/>
              <a:t>الإنتفاع</a:t>
            </a:r>
            <a:r>
              <a:rPr lang="ar-SA" sz="2400" dirty="0"/>
              <a:t> من هذه السلعة: فعلى سبيل المثال، يقوم المدخن بإشباع رغبته من خلال التدخين إلا ان ذلك لا يعنى أن الجسم يحصل على منفعة صحية.</a:t>
            </a:r>
            <a:endParaRPr lang="en-US" sz="2400" dirty="0"/>
          </a:p>
          <a:p>
            <a:pPr algn="just"/>
            <a:r>
              <a:rPr lang="ar-SA" sz="2400" dirty="0"/>
              <a:t>2- المنفعة الناجمة من استهلاك سلعة معينة (وبنفس الكمية) تختلف من فرد لآخر. بالتالي لا يمكن مقارنة منفعة المستهلك الأول والثاني عند القيام باستهلاك نفس السلعة.</a:t>
            </a:r>
            <a:endParaRPr lang="en-US" sz="2400" dirty="0"/>
          </a:p>
          <a:p>
            <a:pPr algn="just"/>
            <a:r>
              <a:rPr lang="ar-SA" sz="2400" dirty="0"/>
              <a:t>3- من الصعب قياس المنفعة الناجمة من استهلاك سلعة معينة (مقياس شخصي) ومن أجل التبسيط، سنقوم بافتراض إمكانية قياس المنفعة: وحدة منفعة </a:t>
            </a:r>
            <a:r>
              <a:rPr lang="en-US" sz="2400" dirty="0" err="1"/>
              <a:t>Utils</a:t>
            </a:r>
            <a:r>
              <a:rPr lang="ar-SA" sz="2400" dirty="0"/>
              <a:t>.</a:t>
            </a:r>
            <a:endParaRPr lang="en-US" sz="2400" dirty="0"/>
          </a:p>
          <a:p>
            <a:pPr algn="just"/>
            <a:r>
              <a:rPr lang="ar-SA" sz="2400" dirty="0"/>
              <a:t>يقوم المستهلك بتوزيع دخله على السلع المختلفة (التوزيع يعني شراء هذه السلع ومن ثم استهلاكها) بهدف الحصول على أكبر قدر ممكن من الإشباع و هذا يسمى بـ: تعظيم المنفعة الكلية </a:t>
            </a:r>
            <a:r>
              <a:rPr lang="en-US" sz="2400" dirty="0"/>
              <a:t>Maximization of Total Utility</a:t>
            </a:r>
            <a:r>
              <a:rPr lang="ar-SA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7708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397</TotalTime>
  <Words>430</Words>
  <Application>Microsoft Office PowerPoint</Application>
  <PresentationFormat>عرض على الشاشة (3:4)‏</PresentationFormat>
  <Paragraphs>27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تدفق</vt:lpstr>
      <vt:lpstr>عرض تقديمي في PowerPoint</vt:lpstr>
      <vt:lpstr>)                         نظرية المنفعة Utility theory </vt:lpstr>
      <vt:lpstr>المنفعة بالمفهوم التقليدي: Cardinal Utility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haider</dc:creator>
  <cp:lastModifiedBy>Win7User</cp:lastModifiedBy>
  <cp:revision>95</cp:revision>
  <dcterms:created xsi:type="dcterms:W3CDTF">2017-09-25T14:16:14Z</dcterms:created>
  <dcterms:modified xsi:type="dcterms:W3CDTF">2018-05-03T22:03:13Z</dcterms:modified>
</cp:coreProperties>
</file>