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81" r:id="rId3"/>
    <p:sldId id="265" r:id="rId4"/>
    <p:sldId id="267" r:id="rId5"/>
    <p:sldId id="268"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10/08/1439</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832648"/>
          </a:xfrm>
        </p:spPr>
        <p:txBody>
          <a:bodyPr>
            <a:normAutofit lnSpcReduction="10000"/>
          </a:bodyPr>
          <a:lstStyle/>
          <a:p>
            <a:pPr>
              <a:buNone/>
            </a:pPr>
            <a:endParaRPr lang="en-US"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وزارة التعليم العالي والبحث العلمي  </a:t>
            </a:r>
            <a:endParaRPr lang="ar-IQ"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جامعة كربلاء – كلية </a:t>
            </a:r>
            <a:r>
              <a:rPr lang="ar-LB" b="1" dirty="0" smtClean="0">
                <a:latin typeface="Andalus" pitchFamily="18" charset="-78"/>
                <a:cs typeface="Andalus" pitchFamily="18" charset="-78"/>
              </a:rPr>
              <a:t>العلوم السياحية</a:t>
            </a:r>
            <a:r>
              <a:rPr lang="ar-IQ" b="1" dirty="0" smtClean="0">
                <a:latin typeface="Andalus" pitchFamily="18" charset="-78"/>
                <a:cs typeface="Andalus" pitchFamily="18" charset="-78"/>
              </a:rPr>
              <a:t>                                       </a:t>
            </a:r>
            <a:endParaRPr lang="ar-IQ" dirty="0" smtClean="0">
              <a:latin typeface="Andalus" pitchFamily="18" charset="-78"/>
              <a:cs typeface="Andalus" pitchFamily="18" charset="-78"/>
            </a:endParaRPr>
          </a:p>
          <a:p>
            <a:pPr>
              <a:buNone/>
            </a:pPr>
            <a:r>
              <a:rPr lang="ar-LB" b="1" dirty="0" smtClean="0">
                <a:latin typeface="Andalus" pitchFamily="18" charset="-78"/>
                <a:cs typeface="Andalus" pitchFamily="18" charset="-78"/>
              </a:rPr>
              <a:t> </a:t>
            </a:r>
            <a:r>
              <a:rPr lang="ar-IQ" b="1" dirty="0" smtClean="0">
                <a:latin typeface="Andalus" pitchFamily="18" charset="-78"/>
                <a:cs typeface="Andalus" pitchFamily="18" charset="-78"/>
              </a:rPr>
              <a:t>قسم إدارة ال</a:t>
            </a:r>
            <a:r>
              <a:rPr lang="ar-LB" b="1" dirty="0" smtClean="0">
                <a:latin typeface="Andalus" pitchFamily="18" charset="-78"/>
                <a:cs typeface="Andalus" pitchFamily="18" charset="-78"/>
              </a:rPr>
              <a:t>مؤسسات الفندقية</a:t>
            </a:r>
          </a:p>
          <a:p>
            <a:pPr>
              <a:buNone/>
            </a:pPr>
            <a:r>
              <a:rPr lang="ar-LB" b="1" dirty="0" smtClean="0">
                <a:latin typeface="Andalus" pitchFamily="18" charset="-78"/>
                <a:cs typeface="Andalus" pitchFamily="18" charset="-78"/>
              </a:rPr>
              <a:t>  مادة مبادئ علم الاقتصاد</a:t>
            </a:r>
          </a:p>
          <a:p>
            <a:pPr>
              <a:buNone/>
            </a:pPr>
            <a:r>
              <a:rPr lang="ar-LB" b="1" dirty="0" smtClean="0">
                <a:latin typeface="Andalus" pitchFamily="18" charset="-78"/>
                <a:cs typeface="Andalus" pitchFamily="18" charset="-78"/>
              </a:rPr>
              <a:t>       المرحلة الأولى</a:t>
            </a:r>
            <a:endParaRPr lang="ar-IQ" b="1" dirty="0" smtClean="0">
              <a:latin typeface="Andalus" pitchFamily="18" charset="-78"/>
              <a:cs typeface="Andalus" pitchFamily="18" charset="-78"/>
            </a:endParaRPr>
          </a:p>
          <a:p>
            <a:pPr>
              <a:buNone/>
            </a:pPr>
            <a:endParaRPr lang="ar-IQ" b="1" dirty="0" smtClean="0">
              <a:latin typeface="Andalus" pitchFamily="18" charset="-78"/>
              <a:cs typeface="Andalus" pitchFamily="18" charset="-78"/>
            </a:endParaRPr>
          </a:p>
          <a:p>
            <a:pPr algn="ctr">
              <a:buNone/>
            </a:pPr>
            <a:r>
              <a:rPr lang="ar-IQ" b="1" dirty="0" smtClean="0">
                <a:solidFill>
                  <a:srgbClr val="FF0000"/>
                </a:solidFill>
                <a:latin typeface="Andalus" pitchFamily="18" charset="-78"/>
                <a:cs typeface="Andalus" pitchFamily="18" charset="-78"/>
              </a:rPr>
              <a:t>(</a:t>
            </a:r>
            <a:r>
              <a:rPr lang="ar-LB" b="1" dirty="0" smtClean="0">
                <a:solidFill>
                  <a:srgbClr val="FF0000"/>
                </a:solidFill>
                <a:latin typeface="Andalus" pitchFamily="18" charset="-78"/>
                <a:cs typeface="Andalus" pitchFamily="18" charset="-78"/>
              </a:rPr>
              <a:t>مفهوم الطلب وأهميته</a:t>
            </a:r>
            <a:r>
              <a:rPr lang="ar-IQ" b="1" dirty="0" smtClean="0">
                <a:solidFill>
                  <a:srgbClr val="FF0000"/>
                </a:solidFill>
                <a:latin typeface="Andalus" pitchFamily="18" charset="-78"/>
                <a:cs typeface="Andalus" pitchFamily="18" charset="-78"/>
              </a:rPr>
              <a:t>)</a:t>
            </a:r>
            <a:endParaRPr lang="ar-LB" b="1" dirty="0">
              <a:solidFill>
                <a:srgbClr val="FF0000"/>
              </a:solidFill>
              <a:latin typeface="Andalus" pitchFamily="18" charset="-78"/>
              <a:cs typeface="Andalus" pitchFamily="18" charset="-78"/>
            </a:endParaRPr>
          </a:p>
          <a:p>
            <a:pPr algn="ctr">
              <a:buNone/>
            </a:pPr>
            <a:r>
              <a:rPr lang="en-US" b="1" smtClean="0">
                <a:solidFill>
                  <a:srgbClr val="FF0000"/>
                </a:solidFill>
              </a:rPr>
              <a:t>The </a:t>
            </a:r>
            <a:r>
              <a:rPr lang="en-US" b="1" dirty="0">
                <a:solidFill>
                  <a:srgbClr val="FF0000"/>
                </a:solidFill>
              </a:rPr>
              <a:t>concept of demand and its importance </a:t>
            </a:r>
            <a:endParaRPr lang="ar-IQ" b="1" dirty="0" smtClean="0">
              <a:solidFill>
                <a:srgbClr val="FF0000"/>
              </a:solidFill>
              <a:latin typeface="Andalus" pitchFamily="18" charset="-78"/>
              <a:cs typeface="Andalus" pitchFamily="18" charset="-78"/>
            </a:endParaRPr>
          </a:p>
          <a:p>
            <a:pPr algn="ctr">
              <a:buNone/>
            </a:pPr>
            <a:r>
              <a:rPr lang="ar-SA" b="1" dirty="0">
                <a:solidFill>
                  <a:srgbClr val="FF0000"/>
                </a:solidFill>
              </a:rPr>
              <a:t>قانون الطلب  </a:t>
            </a:r>
            <a:r>
              <a:rPr lang="en-US" b="1" dirty="0">
                <a:solidFill>
                  <a:srgbClr val="FF0000"/>
                </a:solidFill>
              </a:rPr>
              <a:t>law of demand</a:t>
            </a:r>
            <a:endParaRPr lang="en-US" dirty="0">
              <a:solidFill>
                <a:srgbClr val="FF0000"/>
              </a:solidFill>
            </a:endParaRPr>
          </a:p>
          <a:p>
            <a:pPr algn="ctr">
              <a:buNone/>
            </a:pP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مقدمة من قبل </a:t>
            </a: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م.م منتظر كاظم شمران</a:t>
            </a:r>
            <a:endParaRPr lang="ar-IQ" dirty="0" smtClean="0">
              <a:latin typeface="Andalus" pitchFamily="18" charset="-78"/>
              <a:cs typeface="Andalus" pitchFamily="18"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980728"/>
            <a:ext cx="4104456"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908720"/>
            <a:ext cx="7272808" cy="4401205"/>
          </a:xfrm>
          <a:prstGeom prst="rect">
            <a:avLst/>
          </a:prstGeom>
        </p:spPr>
        <p:txBody>
          <a:bodyPr wrap="square">
            <a:spAutoFit/>
          </a:bodyPr>
          <a:lstStyle/>
          <a:p>
            <a:pPr lvl="0" algn="justLow"/>
            <a:r>
              <a:rPr lang="ar-SA" sz="2800" dirty="0"/>
              <a:t>تعتبر دراسة الطلب وتحليله والتنبؤ به او توقع </a:t>
            </a:r>
            <a:r>
              <a:rPr lang="ar-SA" sz="2800" dirty="0" smtClean="0"/>
              <a:t>اتجاهاته </a:t>
            </a:r>
            <a:r>
              <a:rPr lang="ar-SA" sz="2800" dirty="0"/>
              <a:t>اهمية كبيرة في عمل المشروعات وذلك لأنه يعتبر الاساس الهام الذي تستند علية هذه </a:t>
            </a:r>
            <a:r>
              <a:rPr lang="ar-SA" sz="2800" dirty="0" smtClean="0"/>
              <a:t>المشروعات</a:t>
            </a:r>
            <a:r>
              <a:rPr lang="en-US" sz="2800" dirty="0" smtClean="0"/>
              <a:t> </a:t>
            </a:r>
            <a:r>
              <a:rPr lang="ar-LB" sz="2800" dirty="0" smtClean="0"/>
              <a:t>ولاسيما منها المشروعات السياحية والمؤسسات الفندقية</a:t>
            </a:r>
            <a:r>
              <a:rPr lang="ar-SA" sz="2800" dirty="0" smtClean="0"/>
              <a:t> </a:t>
            </a:r>
            <a:r>
              <a:rPr lang="ar-SA" sz="2800" dirty="0"/>
              <a:t>في القيام بنشاطاتها المختلفة ,وان معظم القرارات الادارية التي تتخذها ترتبط بها بشكل وثيق, </a:t>
            </a:r>
            <a:r>
              <a:rPr lang="ar-SA" sz="2800" dirty="0" smtClean="0"/>
              <a:t>ذلك </a:t>
            </a:r>
            <a:r>
              <a:rPr lang="ar-SA" sz="2800" dirty="0"/>
              <a:t>لان الطلب هو الذي يتم الاستناد </a:t>
            </a:r>
            <a:r>
              <a:rPr lang="ar-LB" sz="2800" dirty="0"/>
              <a:t>إ</a:t>
            </a:r>
            <a:r>
              <a:rPr lang="ar-SA" sz="2800" dirty="0" smtClean="0"/>
              <a:t>لي</a:t>
            </a:r>
            <a:r>
              <a:rPr lang="ar-LB" sz="2800" dirty="0" smtClean="0"/>
              <a:t>ه</a:t>
            </a:r>
            <a:r>
              <a:rPr lang="ar-SA" sz="2800" dirty="0" smtClean="0"/>
              <a:t> في</a:t>
            </a:r>
            <a:r>
              <a:rPr lang="ar-LB" sz="2800" dirty="0" smtClean="0"/>
              <a:t> عملية</a:t>
            </a:r>
            <a:r>
              <a:rPr lang="ar-SA" sz="2800" dirty="0" smtClean="0"/>
              <a:t> </a:t>
            </a:r>
            <a:r>
              <a:rPr lang="ar-SA" sz="2800" dirty="0"/>
              <a:t>اتخاذ القرارات الخاصة بالإنتاج، ومن ثم التكاليف الازمة لتحقيق الانتاج, أي تحديد مخرجات النشاطات التي </a:t>
            </a:r>
            <a:r>
              <a:rPr lang="ar-SA" sz="2800" dirty="0" smtClean="0"/>
              <a:t>ت</a:t>
            </a:r>
            <a:r>
              <a:rPr lang="ar-LB" sz="2800" dirty="0" smtClean="0"/>
              <a:t>ؤ</a:t>
            </a:r>
            <a:r>
              <a:rPr lang="ar-SA" sz="2800" dirty="0" smtClean="0"/>
              <a:t>ديها </a:t>
            </a:r>
            <a:r>
              <a:rPr lang="ar-SA" sz="2800" dirty="0"/>
              <a:t>المشروعات ومدخلاتها, كما ان الطلب على منتجات المشروع تؤثر على إيراداته بشكل مباشر او غير </a:t>
            </a:r>
            <a:r>
              <a:rPr lang="ar-SA" sz="2800" dirty="0" smtClean="0"/>
              <a:t>مباشر</a:t>
            </a:r>
            <a:r>
              <a:rPr lang="ar-LB" sz="2800" dirty="0" smtClean="0"/>
              <a:t>.</a:t>
            </a:r>
          </a:p>
        </p:txBody>
      </p:sp>
    </p:spTree>
    <p:extLst>
      <p:ext uri="{BB962C8B-B14F-4D97-AF65-F5344CB8AC3E}">
        <p14:creationId xmlns:p14="http://schemas.microsoft.com/office/powerpoint/2010/main" val="125137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896544"/>
          </a:xfrm>
        </p:spPr>
        <p:txBody>
          <a:bodyPr>
            <a:normAutofit/>
          </a:bodyPr>
          <a:lstStyle/>
          <a:p>
            <a:pPr marL="0" lvl="0" indent="0" algn="justLow">
              <a:lnSpc>
                <a:spcPct val="150000"/>
              </a:lnSpc>
              <a:buNone/>
            </a:pPr>
            <a:r>
              <a:rPr lang="ar-SA" b="1" dirty="0">
                <a:solidFill>
                  <a:srgbClr val="FF0000"/>
                </a:solidFill>
              </a:rPr>
              <a:t> يعرف الطلب</a:t>
            </a:r>
            <a:r>
              <a:rPr lang="ar-LB" b="1" dirty="0">
                <a:solidFill>
                  <a:srgbClr val="FF0000"/>
                </a:solidFill>
              </a:rPr>
              <a:t>:</a:t>
            </a:r>
            <a:r>
              <a:rPr lang="ar-SA" b="1" dirty="0">
                <a:solidFill>
                  <a:srgbClr val="FF0000"/>
                </a:solidFill>
              </a:rPr>
              <a:t> </a:t>
            </a:r>
            <a:r>
              <a:rPr lang="ar-SA" b="1" dirty="0"/>
              <a:t>بأنه الكمية التي يرغب الفرد المستهلك او المشروع ان يشتريها بسعر معين</a:t>
            </a:r>
            <a:r>
              <a:rPr lang="ar-LB" sz="2400" dirty="0"/>
              <a:t>.</a:t>
            </a:r>
            <a:r>
              <a:rPr lang="ar-SA" sz="2400" dirty="0"/>
              <a:t> </a:t>
            </a:r>
            <a:endParaRPr lang="ar-LB" b="1" dirty="0" smtClean="0"/>
          </a:p>
          <a:p>
            <a:pPr marL="0" indent="0" algn="justLow">
              <a:lnSpc>
                <a:spcPct val="150000"/>
              </a:lnSpc>
              <a:buNone/>
            </a:pPr>
            <a:r>
              <a:rPr lang="ar-SA" b="1" dirty="0" smtClean="0">
                <a:solidFill>
                  <a:srgbClr val="FF0000"/>
                </a:solidFill>
              </a:rPr>
              <a:t>ويشتمل </a:t>
            </a:r>
            <a:r>
              <a:rPr lang="ar-SA" b="1" dirty="0">
                <a:solidFill>
                  <a:srgbClr val="FF0000"/>
                </a:solidFill>
              </a:rPr>
              <a:t>الطلب على عنصرين اساسيين هما </a:t>
            </a:r>
            <a:r>
              <a:rPr lang="ar-SA" b="1" dirty="0" smtClean="0">
                <a:solidFill>
                  <a:srgbClr val="FF0000"/>
                </a:solidFill>
              </a:rPr>
              <a:t>:</a:t>
            </a:r>
            <a:endParaRPr lang="ar-LB" b="1" dirty="0" smtClean="0">
              <a:solidFill>
                <a:srgbClr val="FF0000"/>
              </a:solidFill>
            </a:endParaRPr>
          </a:p>
          <a:p>
            <a:pPr marL="0" indent="0" algn="justLow">
              <a:lnSpc>
                <a:spcPct val="150000"/>
              </a:lnSpc>
              <a:buNone/>
            </a:pPr>
            <a:r>
              <a:rPr lang="ar-SA" b="1" dirty="0" smtClean="0">
                <a:solidFill>
                  <a:srgbClr val="0070C0"/>
                </a:solidFill>
              </a:rPr>
              <a:t> </a:t>
            </a:r>
            <a:r>
              <a:rPr lang="ar-SA" b="1" dirty="0">
                <a:solidFill>
                  <a:srgbClr val="0070C0"/>
                </a:solidFill>
              </a:rPr>
              <a:t>الرغبة في الحصول على السلعة او </a:t>
            </a:r>
            <a:r>
              <a:rPr lang="ar-SA" b="1" dirty="0" smtClean="0">
                <a:solidFill>
                  <a:srgbClr val="0070C0"/>
                </a:solidFill>
              </a:rPr>
              <a:t>الخدمة</a:t>
            </a:r>
            <a:r>
              <a:rPr lang="ar-LB" b="1" dirty="0" smtClean="0">
                <a:solidFill>
                  <a:srgbClr val="0070C0"/>
                </a:solidFill>
              </a:rPr>
              <a:t>.</a:t>
            </a:r>
          </a:p>
          <a:p>
            <a:pPr marL="0" indent="0" algn="justLow">
              <a:lnSpc>
                <a:spcPct val="150000"/>
              </a:lnSpc>
              <a:buNone/>
            </a:pPr>
            <a:r>
              <a:rPr lang="ar-SA" b="1" dirty="0" smtClean="0">
                <a:solidFill>
                  <a:srgbClr val="0070C0"/>
                </a:solidFill>
              </a:rPr>
              <a:t> قدرة</a:t>
            </a:r>
            <a:r>
              <a:rPr lang="ar-LB" b="1" dirty="0" smtClean="0">
                <a:solidFill>
                  <a:srgbClr val="0070C0"/>
                </a:solidFill>
              </a:rPr>
              <a:t> الفرد</a:t>
            </a:r>
            <a:r>
              <a:rPr lang="ar-SA" b="1" dirty="0" smtClean="0">
                <a:solidFill>
                  <a:srgbClr val="0070C0"/>
                </a:solidFill>
              </a:rPr>
              <a:t> </a:t>
            </a:r>
            <a:r>
              <a:rPr lang="ar-SA" b="1" dirty="0">
                <a:solidFill>
                  <a:srgbClr val="0070C0"/>
                </a:solidFill>
              </a:rPr>
              <a:t>على شراء تلك السلعة او </a:t>
            </a:r>
            <a:r>
              <a:rPr lang="ar-SA" b="1" dirty="0" smtClean="0">
                <a:solidFill>
                  <a:srgbClr val="0070C0"/>
                </a:solidFill>
              </a:rPr>
              <a:t>الخدمة. </a:t>
            </a:r>
            <a:endParaRPr lang="ar-LB" b="1" dirty="0" smtClean="0">
              <a:solidFill>
                <a:srgbClr val="0070C0"/>
              </a:solidFill>
            </a:endParaRPr>
          </a:p>
          <a:p>
            <a:pPr marL="0" indent="0" algn="justLow">
              <a:lnSpc>
                <a:spcPct val="150000"/>
              </a:lnSpc>
              <a:buNone/>
            </a:pPr>
            <a:r>
              <a:rPr lang="ar-SA" dirty="0" smtClean="0"/>
              <a:t>لكي </a:t>
            </a:r>
            <a:r>
              <a:rPr lang="ar-SA" dirty="0"/>
              <a:t>يتحقق طلب ما على سلعة معينة , ينبغي ان تقترن رغبته بقدرته الشرائية , وبدون ذلك لا </a:t>
            </a:r>
            <a:r>
              <a:rPr lang="ar-SA" dirty="0" smtClean="0"/>
              <a:t>ي</a:t>
            </a:r>
            <a:r>
              <a:rPr lang="ar-LB" dirty="0" smtClean="0"/>
              <a:t>تحقق</a:t>
            </a:r>
            <a:r>
              <a:rPr lang="ar-SA" dirty="0" smtClean="0"/>
              <a:t> </a:t>
            </a:r>
            <a:r>
              <a:rPr lang="ar-LB" dirty="0" smtClean="0"/>
              <a:t>ال</a:t>
            </a:r>
            <a:r>
              <a:rPr lang="ar-SA" dirty="0" smtClean="0"/>
              <a:t>طلب </a:t>
            </a:r>
            <a:r>
              <a:rPr lang="ar-SA" dirty="0"/>
              <a:t>.</a:t>
            </a:r>
            <a:r>
              <a:rPr lang="ar-SA" b="1" dirty="0"/>
              <a:t> </a:t>
            </a:r>
            <a:endParaRPr lang="en-US" dirty="0"/>
          </a:p>
          <a:p>
            <a:pPr marL="0" indent="0" algn="justLow">
              <a:lnSpc>
                <a:spcPct val="150000"/>
              </a:lnSpc>
              <a:buNone/>
            </a:pP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688632"/>
          </a:xfrm>
        </p:spPr>
        <p:txBody>
          <a:bodyPr>
            <a:normAutofit/>
          </a:bodyPr>
          <a:lstStyle/>
          <a:p>
            <a:r>
              <a:rPr lang="ar-SA" b="1" dirty="0">
                <a:solidFill>
                  <a:srgbClr val="FF0000"/>
                </a:solidFill>
              </a:rPr>
              <a:t>قانون الطلب  </a:t>
            </a:r>
            <a:r>
              <a:rPr lang="en-US" b="1" dirty="0">
                <a:solidFill>
                  <a:srgbClr val="FF0000"/>
                </a:solidFill>
              </a:rPr>
              <a:t>law of demand</a:t>
            </a:r>
            <a:endParaRPr lang="en-US" dirty="0">
              <a:solidFill>
                <a:srgbClr val="FF0000"/>
              </a:solidFill>
            </a:endParaRPr>
          </a:p>
          <a:p>
            <a:pPr marL="0" indent="0" algn="just">
              <a:buNone/>
            </a:pPr>
            <a:r>
              <a:rPr lang="ar-SA" dirty="0" smtClean="0"/>
              <a:t>ان </a:t>
            </a:r>
            <a:r>
              <a:rPr lang="ar-SA" dirty="0"/>
              <a:t>دخل المستهلك في معظم الاحيان اقل من </a:t>
            </a:r>
            <a:r>
              <a:rPr lang="ar-SA" dirty="0" smtClean="0"/>
              <a:t>حاجته. </a:t>
            </a:r>
            <a:r>
              <a:rPr lang="ar-SA" dirty="0"/>
              <a:t>وعادة ما يقوم المستهلكون بأنفاق دخولهم المحدودة على الاشياء التي يتوقعون منها الحصول على اقصى اشباع وفي اطار اذواق شخصية معينة فانهم سوف يختارون البدائل الافضل التي تسمح بها دخولهم المحدودة و لا يخفى ان الاسعار تؤثر في قرارات المستهلك </a:t>
            </a:r>
            <a:r>
              <a:rPr lang="ar-LB" dirty="0" smtClean="0"/>
              <a:t>إذ ان </a:t>
            </a:r>
            <a:r>
              <a:rPr lang="ar-SA" dirty="0" smtClean="0"/>
              <a:t>زيادة</a:t>
            </a:r>
            <a:r>
              <a:rPr lang="ar-SA" b="1" dirty="0" smtClean="0"/>
              <a:t> </a:t>
            </a:r>
            <a:r>
              <a:rPr lang="ar-SA" dirty="0"/>
              <a:t>سعر سلعة ما يزيد من تكلفة الفرصة البديلة للمستهلك عند استهلاكها , وهذا يعني ان المستهلك سوف يتخلى عن اشياء اخرى اكثر اذا قرر شراء السلعة الاعلى </a:t>
            </a:r>
            <a:r>
              <a:rPr lang="ar-SA" dirty="0" smtClean="0"/>
              <a:t>ثمنا</a:t>
            </a:r>
            <a:r>
              <a:rPr lang="ar-LB" dirty="0" smtClean="0"/>
              <a:t>.</a:t>
            </a:r>
          </a:p>
          <a:p>
            <a:pPr marL="0" indent="0" algn="just">
              <a:buNone/>
            </a:pPr>
            <a:r>
              <a:rPr lang="ar-SA" dirty="0"/>
              <a:t>وطبقا للمبادئ الاقتصادية الاساسية , </a:t>
            </a:r>
            <a:r>
              <a:rPr lang="ar-SA" dirty="0" smtClean="0"/>
              <a:t>ف</a:t>
            </a:r>
            <a:r>
              <a:rPr lang="ar-LB" dirty="0" smtClean="0"/>
              <a:t>أ</a:t>
            </a:r>
            <a:r>
              <a:rPr lang="ar-SA" dirty="0" smtClean="0"/>
              <a:t>ن </a:t>
            </a:r>
            <a:r>
              <a:rPr lang="ar-SA" dirty="0"/>
              <a:t>اية زيادة في تكلفة بديل ما سوف تخفض احتمال </a:t>
            </a:r>
            <a:r>
              <a:rPr lang="ar-SA" dirty="0" smtClean="0"/>
              <a:t>اختيار</a:t>
            </a:r>
            <a:r>
              <a:rPr lang="ar-LB" dirty="0" smtClean="0"/>
              <a:t>ه</a:t>
            </a:r>
            <a:r>
              <a:rPr lang="ar-SA" dirty="0" smtClean="0"/>
              <a:t>.</a:t>
            </a:r>
            <a:r>
              <a:rPr lang="ar-LB" dirty="0" smtClean="0"/>
              <a:t> </a:t>
            </a:r>
            <a:r>
              <a:rPr lang="ar-SA" dirty="0" smtClean="0"/>
              <a:t>وهذا </a:t>
            </a:r>
            <a:r>
              <a:rPr lang="ar-SA" dirty="0"/>
              <a:t>المبدأ الاساسي يعني ان الاسعار الاعلى لا تشجع على </a:t>
            </a:r>
            <a:r>
              <a:rPr lang="ar-SA" dirty="0" smtClean="0"/>
              <a:t>الاستهلاك. </a:t>
            </a:r>
            <a:r>
              <a:rPr lang="ar-SA" dirty="0"/>
              <a:t>اما الاسعار الادنى فتخفض تكلفة اختيار سلعة ما ومن ثم تشجع على استهلاكها وهذه العلاقة العكسية بين السعر والكمية التي يقبل المستهلكون على شرائها يطلق عليها قانون الطلب ( </a:t>
            </a:r>
            <a:r>
              <a:rPr lang="en-US" dirty="0">
                <a:solidFill>
                  <a:srgbClr val="0070C0"/>
                </a:solidFill>
              </a:rPr>
              <a:t>Law Of Demand </a:t>
            </a:r>
            <a:r>
              <a:rPr lang="ar-IQ" dirty="0">
                <a:solidFill>
                  <a:srgbClr val="0070C0"/>
                </a:solidFill>
              </a:rPr>
              <a:t> </a:t>
            </a:r>
            <a:r>
              <a:rPr lang="ar-IQ" dirty="0" smtClean="0"/>
              <a:t>)</a:t>
            </a:r>
            <a:endParaRPr lang="en-US" dirty="0"/>
          </a:p>
          <a:p>
            <a:pPr marL="0" indent="0" algn="just">
              <a:buNone/>
            </a:pP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616624"/>
          </a:xfrm>
        </p:spPr>
        <p:txBody>
          <a:bodyPr>
            <a:normAutofit/>
          </a:bodyPr>
          <a:lstStyle/>
          <a:p>
            <a:pPr algn="just"/>
            <a:r>
              <a:rPr lang="ar-IQ" sz="3200" b="1" dirty="0"/>
              <a:t> </a:t>
            </a:r>
            <a:r>
              <a:rPr lang="ar-IQ" sz="3200" dirty="0" smtClean="0"/>
              <a:t>اي </a:t>
            </a:r>
            <a:r>
              <a:rPr lang="ar-IQ" sz="3200" dirty="0"/>
              <a:t>ان السعر متغير مستقل يؤثر على الكمية المطلوبة كونها </a:t>
            </a:r>
            <a:r>
              <a:rPr lang="ar-IQ" sz="3200" dirty="0" smtClean="0"/>
              <a:t>متغيرا</a:t>
            </a:r>
            <a:r>
              <a:rPr lang="ar-LB" sz="3200" dirty="0" smtClean="0"/>
              <a:t>ً</a:t>
            </a:r>
            <a:r>
              <a:rPr lang="ar-IQ" sz="3200" dirty="0" smtClean="0"/>
              <a:t> تابعا</a:t>
            </a:r>
            <a:r>
              <a:rPr lang="ar-LB" sz="3200" dirty="0" smtClean="0"/>
              <a:t>ً</a:t>
            </a:r>
            <a:r>
              <a:rPr lang="ar-IQ" sz="3200" dirty="0" smtClean="0"/>
              <a:t> </a:t>
            </a:r>
            <a:r>
              <a:rPr lang="ar-IQ" sz="3200" dirty="0"/>
              <a:t>, بافتراض ان تبقى الاشياء الاخرى على حالها .</a:t>
            </a:r>
            <a:endParaRPr lang="en-US" sz="3200" dirty="0"/>
          </a:p>
          <a:p>
            <a:pPr algn="just"/>
            <a:r>
              <a:rPr lang="ar-IQ" sz="3200" dirty="0" smtClean="0"/>
              <a:t>تنعكس </a:t>
            </a:r>
            <a:r>
              <a:rPr lang="ar-IQ" sz="3200" dirty="0"/>
              <a:t>هذه العلاقة العكسية بين السعر والكمية في الانحدار السالب لمنحنى الطلب . وينحدر منحنى الطلب دائما الى الاسفل , مما يدلل على انه كلما انخفض سعر السلعة زادت الكمية المشتراة منها . وفي </a:t>
            </a:r>
            <a:r>
              <a:rPr lang="ar-LB" sz="3200" dirty="0" smtClean="0"/>
              <a:t>ال</a:t>
            </a:r>
            <a:r>
              <a:rPr lang="ar-IQ" sz="3200" dirty="0" smtClean="0"/>
              <a:t>عالم </a:t>
            </a:r>
            <a:r>
              <a:rPr lang="ar-LB" sz="3200" dirty="0" smtClean="0"/>
              <a:t>ال</a:t>
            </a:r>
            <a:r>
              <a:rPr lang="ar-IQ" sz="3200" dirty="0" smtClean="0"/>
              <a:t>واقعي </a:t>
            </a:r>
            <a:r>
              <a:rPr lang="ar-IQ" sz="3200" dirty="0"/>
              <a:t>, لا يشتري الافراد كميات كبيرة من السلع اذا لم ينخفض سعرها .  فالسعر المنخفض يجعل السلعة جذابة للأفراد الاخرين الذين لم يتمكنوا من شرائها من قبل بسبب ارتفاع سعرها الى شراء البعض </a:t>
            </a:r>
            <a:r>
              <a:rPr lang="ar-IQ" sz="3200" dirty="0" smtClean="0"/>
              <a:t>منها.</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306</TotalTime>
  <Words>462</Words>
  <Application>Microsoft Office PowerPoint</Application>
  <PresentationFormat>عرض على الشاشة (3:4)‏</PresentationFormat>
  <Paragraphs>24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haider</dc:creator>
  <cp:lastModifiedBy>Win7User</cp:lastModifiedBy>
  <cp:revision>88</cp:revision>
  <dcterms:created xsi:type="dcterms:W3CDTF">2017-09-25T14:16:14Z</dcterms:created>
  <dcterms:modified xsi:type="dcterms:W3CDTF">2018-04-25T15:00:02Z</dcterms:modified>
</cp:coreProperties>
</file>