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96" r:id="rId3"/>
    <p:sldId id="297" r:id="rId4"/>
    <p:sldId id="298" r:id="rId5"/>
    <p:sldId id="299"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19/08/1439</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5832648"/>
          </a:xfrm>
        </p:spPr>
        <p:txBody>
          <a:bodyPr>
            <a:normAutofit/>
          </a:bodyPr>
          <a:lstStyle/>
          <a:p>
            <a:pPr>
              <a:buNone/>
            </a:pPr>
            <a:endParaRPr lang="en-US" dirty="0" smtClean="0">
              <a:latin typeface="Andalus" pitchFamily="18" charset="-78"/>
              <a:cs typeface="Andalus" pitchFamily="18" charset="-78"/>
            </a:endParaRPr>
          </a:p>
          <a:p>
            <a:pPr>
              <a:buNone/>
            </a:pPr>
            <a:r>
              <a:rPr lang="ar-IQ" b="1" dirty="0" smtClean="0">
                <a:latin typeface="Andalus" pitchFamily="18" charset="-78"/>
                <a:cs typeface="Andalus" pitchFamily="18" charset="-78"/>
              </a:rPr>
              <a:t>وزارة التعليم العالي والبحث العلمي  </a:t>
            </a:r>
            <a:endParaRPr lang="ar-IQ" dirty="0" smtClean="0">
              <a:latin typeface="Andalus" pitchFamily="18" charset="-78"/>
              <a:cs typeface="Andalus" pitchFamily="18" charset="-78"/>
            </a:endParaRPr>
          </a:p>
          <a:p>
            <a:pPr>
              <a:buNone/>
            </a:pPr>
            <a:r>
              <a:rPr lang="ar-IQ" b="1" dirty="0" smtClean="0">
                <a:latin typeface="Andalus" pitchFamily="18" charset="-78"/>
                <a:cs typeface="Andalus" pitchFamily="18" charset="-78"/>
              </a:rPr>
              <a:t>جامعة كربلاء – كلية </a:t>
            </a:r>
            <a:r>
              <a:rPr lang="ar-LB" b="1" dirty="0" smtClean="0">
                <a:latin typeface="Andalus" pitchFamily="18" charset="-78"/>
                <a:cs typeface="Andalus" pitchFamily="18" charset="-78"/>
              </a:rPr>
              <a:t>العلوم السياحية</a:t>
            </a:r>
            <a:r>
              <a:rPr lang="ar-IQ" b="1" dirty="0" smtClean="0">
                <a:latin typeface="Andalus" pitchFamily="18" charset="-78"/>
                <a:cs typeface="Andalus" pitchFamily="18" charset="-78"/>
              </a:rPr>
              <a:t>                                       </a:t>
            </a:r>
            <a:endParaRPr lang="ar-IQ" dirty="0" smtClean="0">
              <a:latin typeface="Andalus" pitchFamily="18" charset="-78"/>
              <a:cs typeface="Andalus" pitchFamily="18" charset="-78"/>
            </a:endParaRPr>
          </a:p>
          <a:p>
            <a:pPr>
              <a:buNone/>
            </a:pPr>
            <a:r>
              <a:rPr lang="ar-LB" b="1" dirty="0" smtClean="0">
                <a:latin typeface="Andalus" pitchFamily="18" charset="-78"/>
                <a:cs typeface="Andalus" pitchFamily="18" charset="-78"/>
              </a:rPr>
              <a:t> </a:t>
            </a:r>
            <a:r>
              <a:rPr lang="ar-IQ" b="1" dirty="0" smtClean="0">
                <a:latin typeface="Andalus" pitchFamily="18" charset="-78"/>
                <a:cs typeface="Andalus" pitchFamily="18" charset="-78"/>
              </a:rPr>
              <a:t>قسم إدارة ال</a:t>
            </a:r>
            <a:r>
              <a:rPr lang="ar-LB" b="1" dirty="0" smtClean="0">
                <a:latin typeface="Andalus" pitchFamily="18" charset="-78"/>
                <a:cs typeface="Andalus" pitchFamily="18" charset="-78"/>
              </a:rPr>
              <a:t>مؤسسات الفندقية</a:t>
            </a:r>
          </a:p>
          <a:p>
            <a:pPr>
              <a:buNone/>
            </a:pPr>
            <a:r>
              <a:rPr lang="ar-LB" b="1" dirty="0" smtClean="0">
                <a:latin typeface="Andalus" pitchFamily="18" charset="-78"/>
                <a:cs typeface="Andalus" pitchFamily="18" charset="-78"/>
              </a:rPr>
              <a:t>  مادة مبادئ علم الاقتصاد</a:t>
            </a:r>
          </a:p>
          <a:p>
            <a:pPr>
              <a:buNone/>
            </a:pPr>
            <a:r>
              <a:rPr lang="ar-LB" b="1" dirty="0" smtClean="0">
                <a:latin typeface="Andalus" pitchFamily="18" charset="-78"/>
                <a:cs typeface="Andalus" pitchFamily="18" charset="-78"/>
              </a:rPr>
              <a:t>       المرحلة الأولى</a:t>
            </a:r>
            <a:endParaRPr lang="ar-IQ" b="1" dirty="0" smtClean="0">
              <a:latin typeface="Andalus" pitchFamily="18" charset="-78"/>
              <a:cs typeface="Andalus" pitchFamily="18" charset="-78"/>
            </a:endParaRPr>
          </a:p>
          <a:p>
            <a:pPr>
              <a:buNone/>
            </a:pPr>
            <a:endParaRPr lang="ar-IQ" b="1" dirty="0" smtClean="0">
              <a:latin typeface="Andalus" pitchFamily="18" charset="-78"/>
              <a:cs typeface="Andalus" pitchFamily="18" charset="-78"/>
            </a:endParaRPr>
          </a:p>
          <a:p>
            <a:pPr algn="ctr">
              <a:buNone/>
            </a:pPr>
            <a:r>
              <a:rPr lang="ar-KW" sz="3200" b="1" dirty="0">
                <a:solidFill>
                  <a:srgbClr val="0070C0"/>
                </a:solidFill>
              </a:rPr>
              <a:t>قانون تناقص المنفعة الحدية </a:t>
            </a:r>
            <a:endParaRPr lang="ar-LB" sz="3200" b="1" dirty="0" smtClean="0">
              <a:solidFill>
                <a:srgbClr val="0070C0"/>
              </a:solidFill>
            </a:endParaRPr>
          </a:p>
          <a:p>
            <a:pPr algn="ctr">
              <a:buNone/>
            </a:pPr>
            <a:r>
              <a:rPr lang="en-US" sz="3200" b="1" dirty="0" smtClean="0">
                <a:solidFill>
                  <a:srgbClr val="0070C0"/>
                </a:solidFill>
              </a:rPr>
              <a:t>Law </a:t>
            </a:r>
            <a:r>
              <a:rPr lang="en-US" sz="3200" b="1" dirty="0">
                <a:solidFill>
                  <a:srgbClr val="0070C0"/>
                </a:solidFill>
              </a:rPr>
              <a:t>of Diminishing Marginal Utility</a:t>
            </a:r>
            <a:r>
              <a:rPr lang="en-US" sz="3200" b="1" dirty="0"/>
              <a:t> </a:t>
            </a:r>
            <a:endParaRPr lang="ar-LB" sz="3200" b="1" dirty="0" smtClean="0"/>
          </a:p>
          <a:p>
            <a:pPr algn="ctr">
              <a:buNone/>
            </a:pPr>
            <a:r>
              <a:rPr lang="ar-LB" dirty="0" smtClean="0">
                <a:latin typeface="Andalus" pitchFamily="18" charset="-78"/>
                <a:cs typeface="Andalus" pitchFamily="18" charset="-78"/>
              </a:rPr>
              <a:t>مقدمة </a:t>
            </a:r>
            <a:r>
              <a:rPr lang="ar-LB" dirty="0" smtClean="0">
                <a:latin typeface="Andalus" pitchFamily="18" charset="-78"/>
                <a:cs typeface="Andalus" pitchFamily="18" charset="-78"/>
              </a:rPr>
              <a:t>من قبل </a:t>
            </a:r>
            <a:endParaRPr lang="ar-IQ" dirty="0" smtClean="0">
              <a:latin typeface="Andalus" pitchFamily="18" charset="-78"/>
              <a:cs typeface="Andalus" pitchFamily="18" charset="-78"/>
            </a:endParaRPr>
          </a:p>
          <a:p>
            <a:pPr algn="ctr">
              <a:buNone/>
            </a:pPr>
            <a:r>
              <a:rPr lang="ar-IQ" dirty="0" smtClean="0">
                <a:latin typeface="Andalus" pitchFamily="18" charset="-78"/>
                <a:cs typeface="Andalus" pitchFamily="18" charset="-78"/>
              </a:rPr>
              <a:t> </a:t>
            </a:r>
            <a:r>
              <a:rPr lang="ar-LB" dirty="0" smtClean="0">
                <a:latin typeface="Andalus" pitchFamily="18" charset="-78"/>
                <a:cs typeface="Andalus" pitchFamily="18" charset="-78"/>
              </a:rPr>
              <a:t>م.م منتظر كاظم شمران</a:t>
            </a:r>
            <a:endParaRPr lang="ar-IQ" dirty="0" smtClean="0">
              <a:latin typeface="Andalus" pitchFamily="18" charset="-78"/>
              <a:cs typeface="Andalus" pitchFamily="18"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980728"/>
            <a:ext cx="4104456" cy="263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028343"/>
            <a:ext cx="7704856" cy="4893647"/>
          </a:xfrm>
          <a:prstGeom prst="rect">
            <a:avLst/>
          </a:prstGeom>
        </p:spPr>
        <p:txBody>
          <a:bodyPr wrap="square">
            <a:spAutoFit/>
          </a:bodyPr>
          <a:lstStyle/>
          <a:p>
            <a:pPr algn="just"/>
            <a:r>
              <a:rPr lang="ar-KW" sz="2400" dirty="0" smtClean="0"/>
              <a:t> </a:t>
            </a:r>
            <a:r>
              <a:rPr lang="ar-KW" sz="2400" dirty="0"/>
              <a:t>أن المنفعة الحدية تتزايد في البداية لكن تتناقص مع زيادة عدد الوحدات المستهلكة من السلعة حيث تقوم الوحدات الأولى المستهلكة من السلعة بإعطاء المستهلك درجة أعلى من الإشباع (لأن المستهلك قد يكون متلهفاً على السلعة مثلاً)، أما الوحدات التالية المستهلكة فتعطي المستهلك درجة أقل من الإشباع (إلى أن تصل المنفعة الكلية لأقصى مستوى لها، وتكون المنفعة الحدية مساوية للصفر) ثم تبدأ بالانخفاض بعد ذلك. و عند استهلاك وحدات إضافية أكثر فإن ذلك سيؤدي إلى انخفاض المنفعة الكلية المحققة (و تكون المنفعة الحدية سالبة في هذه المرحلة). إذن فاستهلاك الوحدات الأولى من السلعة يعطي مقدار إشباع أكبر من استهلاك الوحدات الأخيرة من السلعة. و ينص قانون تناقص المنفعة الحدية على:</a:t>
            </a:r>
            <a:r>
              <a:rPr lang="ar-SA" sz="2400" dirty="0"/>
              <a:t> </a:t>
            </a:r>
            <a:r>
              <a:rPr lang="ar-KW" sz="2400" dirty="0"/>
              <a:t>عند استهلاك وحدات متتالية من سلعة معينة فإن مقدار الإشباع الذي يحصل علية المستهلك يأخذ بالتناقص بعد استهلاك وحدات معينة من السلعة</a:t>
            </a:r>
            <a:r>
              <a:rPr lang="ar-SA" sz="2400" dirty="0"/>
              <a:t>. </a:t>
            </a:r>
            <a:r>
              <a:rPr lang="ar-KW" sz="2400" dirty="0"/>
              <a:t>وفي المثال السابق، يبدأ قانون تناقص المنفعة الحدية عند استهلاك الوحدة الثالثة من السلعة.</a:t>
            </a:r>
            <a:endParaRPr lang="ar-IQ" sz="2400" dirty="0"/>
          </a:p>
        </p:txBody>
      </p:sp>
    </p:spTree>
    <p:extLst>
      <p:ext uri="{BB962C8B-B14F-4D97-AF65-F5344CB8AC3E}">
        <p14:creationId xmlns:p14="http://schemas.microsoft.com/office/powerpoint/2010/main" val="147426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60648"/>
            <a:ext cx="8229600" cy="1143000"/>
          </a:xfrm>
        </p:spPr>
        <p:txBody>
          <a:bodyPr>
            <a:noAutofit/>
          </a:bodyPr>
          <a:lstStyle/>
          <a:p>
            <a:pPr algn="ctr"/>
            <a:r>
              <a:rPr lang="ar-KW" sz="4400" b="1" dirty="0">
                <a:solidFill>
                  <a:srgbClr val="FF0000"/>
                </a:solidFill>
              </a:rPr>
              <a:t>توازن المستهلك </a:t>
            </a:r>
            <a:r>
              <a:rPr lang="en-US" sz="4400" b="1" dirty="0">
                <a:solidFill>
                  <a:srgbClr val="FF0000"/>
                </a:solidFill>
              </a:rPr>
              <a:t>Consumer's Equilibrium</a:t>
            </a:r>
            <a:endParaRPr lang="ar-LB" sz="4000" dirty="0">
              <a:solidFill>
                <a:srgbClr val="FF0000"/>
              </a:solidFill>
            </a:endParaRPr>
          </a:p>
        </p:txBody>
      </p:sp>
      <p:sp>
        <p:nvSpPr>
          <p:cNvPr id="3" name="عنصر نائب للمحتوى 2"/>
          <p:cNvSpPr>
            <a:spLocks noGrp="1"/>
          </p:cNvSpPr>
          <p:nvPr>
            <p:ph idx="1"/>
          </p:nvPr>
        </p:nvSpPr>
        <p:spPr>
          <a:xfrm>
            <a:off x="611560" y="1556792"/>
            <a:ext cx="8147248" cy="4335760"/>
          </a:xfrm>
        </p:spPr>
        <p:txBody>
          <a:bodyPr>
            <a:normAutofit lnSpcReduction="10000"/>
          </a:bodyPr>
          <a:lstStyle/>
          <a:p>
            <a:r>
              <a:rPr lang="ar-KW" dirty="0"/>
              <a:t>إن هدف المستهلك الرئيسي هو تعظيم منفعته و يكون المستهلك في حالة توازن عند تحقق شرطي التوازن التاليين:</a:t>
            </a:r>
            <a:endParaRPr lang="en-US" dirty="0"/>
          </a:p>
          <a:p>
            <a:r>
              <a:rPr lang="ar-KW" dirty="0"/>
              <a:t>1- إنفاق كل الدخل على السلع و الخدمات:</a:t>
            </a:r>
            <a:endParaRPr lang="en-US" dirty="0"/>
          </a:p>
          <a:p>
            <a:pPr algn="ctr">
              <a:buNone/>
            </a:pPr>
            <a:r>
              <a:rPr lang="en-US" dirty="0"/>
              <a:t>I = P</a:t>
            </a:r>
            <a:r>
              <a:rPr lang="en-US" baseline="-25000" dirty="0"/>
              <a:t>X</a:t>
            </a:r>
            <a:r>
              <a:rPr lang="en-US" dirty="0"/>
              <a:t>Q</a:t>
            </a:r>
            <a:r>
              <a:rPr lang="en-US" baseline="-25000" dirty="0"/>
              <a:t>X</a:t>
            </a:r>
            <a:r>
              <a:rPr lang="en-US" dirty="0"/>
              <a:t> + P</a:t>
            </a:r>
            <a:r>
              <a:rPr lang="en-US" baseline="-25000" dirty="0"/>
              <a:t>Y</a:t>
            </a:r>
            <a:r>
              <a:rPr lang="en-US" dirty="0"/>
              <a:t>Q</a:t>
            </a:r>
            <a:r>
              <a:rPr lang="en-US" baseline="-25000" dirty="0"/>
              <a:t>X</a:t>
            </a:r>
            <a:endParaRPr lang="ar-SA" dirty="0"/>
          </a:p>
          <a:p>
            <a:pPr algn="ctr">
              <a:buNone/>
            </a:pPr>
            <a:r>
              <a:rPr lang="ar-KW" dirty="0"/>
              <a:t>(يقوم المستهلك بإنفاق كل دخله (</a:t>
            </a:r>
            <a:r>
              <a:rPr lang="en-US" dirty="0"/>
              <a:t>I</a:t>
            </a:r>
            <a:r>
              <a:rPr lang="ar-KW" dirty="0"/>
              <a:t>) على السلع التي يستهلكها (</a:t>
            </a:r>
            <a:r>
              <a:rPr lang="en-US" dirty="0"/>
              <a:t>X</a:t>
            </a:r>
            <a:r>
              <a:rPr lang="ar-KW" dirty="0"/>
              <a:t> و </a:t>
            </a:r>
            <a:r>
              <a:rPr lang="en-US" dirty="0"/>
              <a:t>Y</a:t>
            </a:r>
            <a:r>
              <a:rPr lang="ar-KW" dirty="0"/>
              <a:t>)</a:t>
            </a:r>
            <a:endParaRPr lang="en-US" dirty="0"/>
          </a:p>
          <a:p>
            <a:r>
              <a:rPr lang="ar-SA" dirty="0"/>
              <a:t>2- تساوي المنفعة الحدية للدينار المنفق على السلع والخدمات المستهلكة:</a:t>
            </a:r>
            <a:endParaRPr lang="en-US" dirty="0"/>
          </a:p>
          <a:p>
            <a:pPr algn="ctr">
              <a:buNone/>
            </a:pPr>
            <a:r>
              <a:rPr lang="ar-SA" dirty="0"/>
              <a:t> </a:t>
            </a:r>
            <a:r>
              <a:rPr lang="en-US" dirty="0"/>
              <a:t>(MU</a:t>
            </a:r>
            <a:r>
              <a:rPr lang="en-US" baseline="-25000" dirty="0"/>
              <a:t>X</a:t>
            </a:r>
            <a:r>
              <a:rPr lang="en-US" dirty="0"/>
              <a:t>\P</a:t>
            </a:r>
            <a:r>
              <a:rPr lang="en-US" baseline="-25000" dirty="0"/>
              <a:t>X</a:t>
            </a:r>
            <a:r>
              <a:rPr lang="en-US" dirty="0"/>
              <a:t>) = (MU</a:t>
            </a:r>
            <a:r>
              <a:rPr lang="en-US" baseline="-25000" dirty="0"/>
              <a:t>Y</a:t>
            </a:r>
            <a:r>
              <a:rPr lang="en-US" dirty="0"/>
              <a:t>\P</a:t>
            </a:r>
            <a:r>
              <a:rPr lang="en-US" baseline="-25000" dirty="0"/>
              <a:t>Y</a:t>
            </a:r>
            <a:r>
              <a:rPr lang="en-US" dirty="0"/>
              <a:t>)</a:t>
            </a:r>
          </a:p>
          <a:p>
            <a:r>
              <a:rPr lang="ar-KW" dirty="0"/>
              <a:t>المنفعة الحدية من السلعة </a:t>
            </a:r>
            <a:r>
              <a:rPr lang="en-US" dirty="0"/>
              <a:t>X </a:t>
            </a:r>
            <a:r>
              <a:rPr lang="ar-KW" dirty="0"/>
              <a:t> مقسوماً على سعر السلعة </a:t>
            </a:r>
            <a:r>
              <a:rPr lang="en-US" dirty="0"/>
              <a:t>X</a:t>
            </a:r>
            <a:r>
              <a:rPr lang="ar-KW" dirty="0"/>
              <a:t> = المنفعة الحدية من السلعة </a:t>
            </a:r>
            <a:r>
              <a:rPr lang="en-US" dirty="0"/>
              <a:t>Y</a:t>
            </a:r>
            <a:r>
              <a:rPr lang="ar-KW" dirty="0"/>
              <a:t> مقسوماً على سعر السلعة </a:t>
            </a:r>
            <a:r>
              <a:rPr lang="en-US" dirty="0"/>
              <a:t>Y</a:t>
            </a:r>
          </a:p>
          <a:p>
            <a:r>
              <a:rPr lang="ar-KW" dirty="0"/>
              <a:t>(تساوي المنفعة الحدية للدينار المنفق)</a:t>
            </a:r>
            <a:endParaRPr lang="en-US" dirty="0"/>
          </a:p>
          <a:p>
            <a:pPr marL="0" indent="0">
              <a:buNone/>
            </a:pPr>
            <a:endParaRPr lang="ar-LB" dirty="0"/>
          </a:p>
        </p:txBody>
      </p:sp>
    </p:spTree>
    <p:extLst>
      <p:ext uri="{BB962C8B-B14F-4D97-AF65-F5344CB8AC3E}">
        <p14:creationId xmlns:p14="http://schemas.microsoft.com/office/powerpoint/2010/main" val="3765633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IQ" sz="3600" b="1" dirty="0" smtClean="0">
                <a:solidFill>
                  <a:srgbClr val="FF0000"/>
                </a:solidFill>
              </a:rPr>
              <a:t>النظرية </a:t>
            </a:r>
            <a:r>
              <a:rPr lang="ar-IQ" sz="3600" b="1" dirty="0">
                <a:solidFill>
                  <a:srgbClr val="FF0000"/>
                </a:solidFill>
              </a:rPr>
              <a:t>الحديثة لسلوك المستهلك(نظرية منحنيات السواء)</a:t>
            </a:r>
            <a:r>
              <a:rPr lang="en-US" sz="3600" b="1" dirty="0">
                <a:solidFill>
                  <a:srgbClr val="FF0000"/>
                </a:solidFill>
              </a:rPr>
              <a:t>Indifference Curve</a:t>
            </a:r>
            <a:endParaRPr lang="ar-LB" sz="3200" dirty="0">
              <a:solidFill>
                <a:srgbClr val="FF0000"/>
              </a:solidFill>
            </a:endParaRPr>
          </a:p>
        </p:txBody>
      </p:sp>
      <p:sp>
        <p:nvSpPr>
          <p:cNvPr id="3" name="عنصر نائب للمحتوى 2"/>
          <p:cNvSpPr>
            <a:spLocks noGrp="1"/>
          </p:cNvSpPr>
          <p:nvPr>
            <p:ph idx="1"/>
          </p:nvPr>
        </p:nvSpPr>
        <p:spPr/>
        <p:txBody>
          <a:bodyPr/>
          <a:lstStyle/>
          <a:p>
            <a:r>
              <a:rPr lang="ar-IQ" dirty="0"/>
              <a:t>يعرف منحنى السواء بأنه : مجموعة من النقاط التي تمثل كل نقطة منها مستوىً اشباعياً معيناً يتساوى مع المستويات التي تمثلها نقاط المنحنى الأخرى  .</a:t>
            </a:r>
            <a:endParaRPr lang="en-US" dirty="0"/>
          </a:p>
          <a:p>
            <a:r>
              <a:rPr lang="ar-IQ" dirty="0"/>
              <a:t>ومن اجل ذلك يطلق على منحنى السواء تسمية منحنى الإشباع المتماثل ، أي المنحنى الذي تكون جميع نقاطه ذات مستوى إشباعي متساوي .</a:t>
            </a:r>
            <a:endParaRPr lang="en-US" dirty="0"/>
          </a:p>
          <a:p>
            <a:pPr marL="0" indent="0">
              <a:buNone/>
            </a:pPr>
            <a:endParaRPr lang="ar-L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4293096"/>
            <a:ext cx="7128791"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9430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32624"/>
          </a:xfrm>
        </p:spPr>
        <p:txBody>
          <a:bodyPr>
            <a:normAutofit fontScale="90000"/>
          </a:bodyPr>
          <a:lstStyle/>
          <a:p>
            <a:endParaRPr lang="ar-LB" dirty="0"/>
          </a:p>
        </p:txBody>
      </p:sp>
      <p:sp>
        <p:nvSpPr>
          <p:cNvPr id="3" name="عنصر نائب للمحتوى 2"/>
          <p:cNvSpPr>
            <a:spLocks noGrp="1"/>
          </p:cNvSpPr>
          <p:nvPr>
            <p:ph idx="1"/>
          </p:nvPr>
        </p:nvSpPr>
        <p:spPr>
          <a:xfrm>
            <a:off x="395536" y="836712"/>
            <a:ext cx="8229600" cy="5750618"/>
          </a:xfrm>
        </p:spPr>
        <p:txBody>
          <a:bodyPr/>
          <a:lstStyle/>
          <a:p>
            <a:r>
              <a:rPr lang="ar-IQ" dirty="0"/>
              <a:t>من الجدول نلاحظ أن المستهلك يكون عند مستوى إشباعي واحد سواء استهلك (12 وحدة غذاء + 10 وحدات ملابس) أو (15 وحدة غذاء + 7 وحدات ملابس) أو (20 وحدة غذاء + 4 وحدات ملابس) أو (28 وحدة غذاء + 2 وحدة ملابس) ، أي إن المستوى الاشباعي على هذا المنحنى (سواء) هو واحد . أي إن كل مجموعة تعطي المستهلك نفس الشعور بالإشباع ، ومن هذا الجدول نستطيع رسم المنحنى : </a:t>
            </a:r>
            <a:endParaRPr lang="en-US" dirty="0"/>
          </a:p>
          <a:p>
            <a:r>
              <a:rPr lang="ar-IQ" dirty="0"/>
              <a:t>منحنى سواء الإشباع</a:t>
            </a:r>
            <a:endParaRPr lang="en-US" dirty="0"/>
          </a:p>
          <a:p>
            <a:r>
              <a:rPr lang="ar-IQ" dirty="0"/>
              <a:t>ان المستوى الاشباعي عند النقطة (</a:t>
            </a:r>
            <a:r>
              <a:rPr lang="en-US" dirty="0"/>
              <a:t>A</a:t>
            </a:r>
            <a:r>
              <a:rPr lang="ar-IQ" dirty="0"/>
              <a:t>) يساوي المستوى الاشباعي عند النقطة (</a:t>
            </a:r>
            <a:r>
              <a:rPr lang="en-US" dirty="0"/>
              <a:t>B</a:t>
            </a:r>
            <a:r>
              <a:rPr lang="ar-IQ" dirty="0"/>
              <a:t>) وهذا يساوى </a:t>
            </a:r>
            <a:r>
              <a:rPr lang="ar-IQ" dirty="0" smtClean="0"/>
              <a:t>المستوى</a:t>
            </a:r>
            <a:endParaRPr lang="ar-LB" dirty="0" smtClean="0"/>
          </a:p>
          <a:p>
            <a:endParaRPr lang="ar-LB" dirty="0"/>
          </a:p>
        </p:txBody>
      </p:sp>
      <p:pic>
        <p:nvPicPr>
          <p:cNvPr id="4" name="صورة 3" descr="C:\Users\Dr Khalid\Desktop\منحنى السواء.png"/>
          <p:cNvPicPr/>
          <p:nvPr/>
        </p:nvPicPr>
        <p:blipFill>
          <a:blip r:embed="rId2" cstate="print"/>
          <a:srcRect/>
          <a:stretch>
            <a:fillRect/>
          </a:stretch>
        </p:blipFill>
        <p:spPr bwMode="auto">
          <a:xfrm>
            <a:off x="251520" y="4365104"/>
            <a:ext cx="4392488" cy="2366242"/>
          </a:xfrm>
          <a:prstGeom prst="rect">
            <a:avLst/>
          </a:prstGeom>
          <a:noFill/>
        </p:spPr>
      </p:pic>
    </p:spTree>
    <p:extLst>
      <p:ext uri="{BB962C8B-B14F-4D97-AF65-F5344CB8AC3E}">
        <p14:creationId xmlns:p14="http://schemas.microsoft.com/office/powerpoint/2010/main" val="6402693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500</TotalTime>
  <Words>440</Words>
  <Application>Microsoft Office PowerPoint</Application>
  <PresentationFormat>عرض على الشاشة (3:4)‏</PresentationFormat>
  <Paragraphs>27</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تدفق</vt:lpstr>
      <vt:lpstr>عرض تقديمي في PowerPoint</vt:lpstr>
      <vt:lpstr>عرض تقديمي في PowerPoint</vt:lpstr>
      <vt:lpstr>توازن المستهلك Consumer's Equilibrium</vt:lpstr>
      <vt:lpstr>النظرية الحديثة لسلوك المستهلك(نظرية منحنيات السواء)Indifference Curve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haider</dc:creator>
  <cp:lastModifiedBy>Win7User</cp:lastModifiedBy>
  <cp:revision>104</cp:revision>
  <dcterms:created xsi:type="dcterms:W3CDTF">2017-09-25T14:16:14Z</dcterms:created>
  <dcterms:modified xsi:type="dcterms:W3CDTF">2018-05-04T00:21:36Z</dcterms:modified>
</cp:coreProperties>
</file>