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81" r:id="rId3"/>
    <p:sldId id="265" r:id="rId4"/>
    <p:sldId id="267" r:id="rId5"/>
    <p:sldId id="282" r:id="rId6"/>
    <p:sldId id="268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17/08/1439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IQ" b="1" dirty="0" smtClean="0">
                <a:latin typeface="Andalus" pitchFamily="18" charset="-78"/>
                <a:cs typeface="Andalus" pitchFamily="18" charset="-78"/>
              </a:rPr>
              <a:t>وزارة التعليم العالي والبحث العلمي 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IQ" b="1" dirty="0" smtClean="0">
                <a:latin typeface="Andalus" pitchFamily="18" charset="-78"/>
                <a:cs typeface="Andalus" pitchFamily="18" charset="-78"/>
              </a:rPr>
              <a:t>جامعة كربلاء – كلية </a:t>
            </a:r>
            <a:r>
              <a:rPr lang="ar-LB" b="1" dirty="0" smtClean="0">
                <a:latin typeface="Andalus" pitchFamily="18" charset="-78"/>
                <a:cs typeface="Andalus" pitchFamily="18" charset="-78"/>
              </a:rPr>
              <a:t>العلوم السياحية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                                      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b="1" dirty="0" smtClean="0">
                <a:latin typeface="Andalus" pitchFamily="18" charset="-78"/>
                <a:cs typeface="Andalus" pitchFamily="18" charset="-78"/>
              </a:rPr>
              <a:t>قسم إدارة ال</a:t>
            </a:r>
            <a:r>
              <a:rPr lang="ar-LB" b="1" dirty="0" smtClean="0">
                <a:latin typeface="Andalus" pitchFamily="18" charset="-78"/>
                <a:cs typeface="Andalus" pitchFamily="18" charset="-78"/>
              </a:rPr>
              <a:t>مؤسسات الفندقية</a:t>
            </a: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 مادة مبادئ علم الاقتصاد</a:t>
            </a:r>
          </a:p>
          <a:p>
            <a:pPr>
              <a:buNone/>
            </a:pPr>
            <a:r>
              <a:rPr lang="ar-LB" b="1" dirty="0" smtClean="0">
                <a:latin typeface="Andalus" pitchFamily="18" charset="-78"/>
                <a:cs typeface="Andalus" pitchFamily="18" charset="-78"/>
              </a:rPr>
              <a:t>       المرحلة الأولى</a:t>
            </a: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ar-IQ" b="1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IQ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ar-LB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جدول ومنحى الطلب</a:t>
            </a:r>
            <a:r>
              <a:rPr lang="ar-IQ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ar-LB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endParaRPr lang="ar-LB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LB" dirty="0" smtClean="0">
                <a:latin typeface="Andalus" pitchFamily="18" charset="-78"/>
                <a:cs typeface="Andalus" pitchFamily="18" charset="-78"/>
              </a:rPr>
              <a:t>مقدمة </a:t>
            </a:r>
            <a:r>
              <a:rPr lang="ar-LB" dirty="0" smtClean="0">
                <a:latin typeface="Andalus" pitchFamily="18" charset="-78"/>
                <a:cs typeface="Andalus" pitchFamily="18" charset="-78"/>
              </a:rPr>
              <a:t>من قبل 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ar-IQ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LB" dirty="0" smtClean="0">
                <a:latin typeface="Andalus" pitchFamily="18" charset="-78"/>
                <a:cs typeface="Andalus" pitchFamily="18" charset="-78"/>
              </a:rPr>
              <a:t>م.م منتظر كاظم شمران</a:t>
            </a:r>
            <a:endParaRPr lang="ar-IQ" dirty="0" smtClean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4104456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691680" y="990656"/>
            <a:ext cx="6359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جدول الطلب: </a:t>
            </a:r>
            <a:r>
              <a:rPr lang="en-US" sz="3200" b="1" dirty="0">
                <a:solidFill>
                  <a:srgbClr val="FF0000"/>
                </a:solidFill>
              </a:rPr>
              <a:t>The Demand schedule</a:t>
            </a:r>
            <a:endParaRPr lang="ar-LB" sz="3200" dirty="0">
              <a:solidFill>
                <a:srgbClr val="FF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115616" y="1873756"/>
            <a:ext cx="676875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800" dirty="0" err="1"/>
              <a:t>وھو</a:t>
            </a:r>
            <a:r>
              <a:rPr lang="ar-SA" sz="2800" dirty="0"/>
              <a:t> عبارة عن جدول </a:t>
            </a:r>
            <a:r>
              <a:rPr lang="ar-SA" sz="2800" dirty="0" err="1"/>
              <a:t>یتضمن</a:t>
            </a:r>
            <a:r>
              <a:rPr lang="ar-SA" sz="2800" dirty="0"/>
              <a:t> قائمة من أسعار السلعة او الخدمة </a:t>
            </a:r>
            <a:r>
              <a:rPr lang="ar-SA" sz="2800" dirty="0" err="1"/>
              <a:t>ویقابل</a:t>
            </a:r>
            <a:r>
              <a:rPr lang="ar-SA" sz="2800" dirty="0"/>
              <a:t> كل </a:t>
            </a:r>
            <a:r>
              <a:rPr lang="ar-SA" sz="2800" dirty="0" err="1"/>
              <a:t>منھا</a:t>
            </a:r>
            <a:r>
              <a:rPr lang="ar-SA" sz="2800" dirty="0"/>
              <a:t> </a:t>
            </a:r>
            <a:r>
              <a:rPr lang="ar-SA" sz="2800" dirty="0" err="1"/>
              <a:t>الكمیة</a:t>
            </a:r>
            <a:r>
              <a:rPr lang="ar-SA" sz="2800" dirty="0"/>
              <a:t> التي </a:t>
            </a:r>
            <a:r>
              <a:rPr lang="ar-SA" sz="2800" dirty="0" err="1"/>
              <a:t>یطلبھا</a:t>
            </a:r>
            <a:r>
              <a:rPr lang="ar-SA" sz="2800" dirty="0"/>
              <a:t> الافراد بموجب ذلك السعر ، </a:t>
            </a:r>
            <a:r>
              <a:rPr lang="ar-SA" sz="2800" dirty="0" err="1"/>
              <a:t>وفیھ</a:t>
            </a:r>
            <a:r>
              <a:rPr lang="ar-SA" sz="2800" dirty="0"/>
              <a:t> </a:t>
            </a:r>
            <a:r>
              <a:rPr lang="ar-SA" sz="2800" dirty="0" err="1"/>
              <a:t>تظھر</a:t>
            </a:r>
            <a:r>
              <a:rPr lang="ar-SA" sz="2800" dirty="0"/>
              <a:t> العلاقة </a:t>
            </a:r>
            <a:r>
              <a:rPr lang="ar-SA" sz="2800" dirty="0" err="1"/>
              <a:t>العكسیة</a:t>
            </a:r>
            <a:r>
              <a:rPr lang="ar-SA" sz="2800" dirty="0"/>
              <a:t> </a:t>
            </a:r>
            <a:r>
              <a:rPr lang="ar-SA" sz="2800" dirty="0" err="1"/>
              <a:t>بین</a:t>
            </a:r>
            <a:r>
              <a:rPr lang="ar-SA" sz="2800" dirty="0"/>
              <a:t> السعر </a:t>
            </a:r>
            <a:r>
              <a:rPr lang="ar-SA" sz="2800" dirty="0" err="1"/>
              <a:t>والكمیة</a:t>
            </a:r>
            <a:r>
              <a:rPr lang="ar-SA" sz="2800" dirty="0"/>
              <a:t> المطلوبة</a:t>
            </a:r>
            <a:r>
              <a:rPr lang="en-US" sz="2800" dirty="0"/>
              <a:t> .</a:t>
            </a:r>
          </a:p>
          <a:p>
            <a:pPr>
              <a:buNone/>
            </a:pPr>
            <a:endParaRPr lang="ar-IQ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431315"/>
              </p:ext>
            </p:extLst>
          </p:nvPr>
        </p:nvGraphicFramePr>
        <p:xfrm>
          <a:off x="1475656" y="4149080"/>
          <a:ext cx="6264696" cy="201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32348"/>
                <a:gridCol w="3132348"/>
              </a:tblGrid>
              <a:tr h="267625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Arial-BoldMT"/>
                          <a:ea typeface="Calibri"/>
                          <a:cs typeface="Arial-BoldMT"/>
                        </a:rPr>
                        <a:t>سعر السلعة </a:t>
                      </a:r>
                      <a:r>
                        <a:rPr lang="ar-SA" sz="1800" b="1" dirty="0" err="1">
                          <a:latin typeface="Arial-BoldMT"/>
                          <a:ea typeface="Calibri"/>
                          <a:cs typeface="Arial-BoldMT"/>
                        </a:rPr>
                        <a:t>بالدینار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Arial-BoldMT"/>
                          <a:ea typeface="Calibri"/>
                          <a:cs typeface="Arial-BoldMT"/>
                        </a:rPr>
                        <a:t>الكمیة المطلوبة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4119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Calibri"/>
                          <a:ea typeface="Calibri"/>
                          <a:cs typeface="Times New Roman"/>
                        </a:rPr>
                        <a:t>1500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4119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Calibri"/>
                          <a:ea typeface="Calibri"/>
                          <a:cs typeface="Times New Roman"/>
                        </a:rPr>
                        <a:t>1000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4119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4119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Calibri"/>
                          <a:ea typeface="Calibri"/>
                          <a:cs typeface="Times New Roman"/>
                        </a:rPr>
                        <a:t>600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41193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37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836712"/>
            <a:ext cx="8064896" cy="5834535"/>
          </a:xfrm>
        </p:spPr>
        <p:txBody>
          <a:bodyPr>
            <a:normAutofit/>
          </a:bodyPr>
          <a:lstStyle/>
          <a:p>
            <a:pPr marL="0" indent="0" algn="justLow">
              <a:lnSpc>
                <a:spcPct val="150000"/>
              </a:lnSpc>
              <a:buNone/>
            </a:pPr>
            <a:r>
              <a:rPr lang="ar-SA" b="1" dirty="0">
                <a:solidFill>
                  <a:srgbClr val="FF0000"/>
                </a:solidFill>
              </a:rPr>
              <a:t>منحنى الطلب : </a:t>
            </a:r>
            <a:r>
              <a:rPr lang="en-US" b="1" dirty="0" smtClean="0">
                <a:solidFill>
                  <a:srgbClr val="FF0000"/>
                </a:solidFill>
              </a:rPr>
              <a:t>Demand Curve</a:t>
            </a:r>
            <a:endParaRPr lang="ar-LB" b="1" dirty="0" smtClean="0">
              <a:solidFill>
                <a:srgbClr val="FF0000"/>
              </a:solidFill>
            </a:endParaRPr>
          </a:p>
          <a:p>
            <a:pPr marL="0" indent="0" algn="justLow">
              <a:lnSpc>
                <a:spcPct val="150000"/>
              </a:lnSpc>
              <a:buNone/>
            </a:pPr>
            <a:r>
              <a:rPr lang="ar-SA" dirty="0" err="1"/>
              <a:t>وھو</a:t>
            </a:r>
            <a:r>
              <a:rPr lang="ar-SA" dirty="0"/>
              <a:t> عبارة عن شكل </a:t>
            </a:r>
            <a:r>
              <a:rPr lang="ar-SA" dirty="0" err="1"/>
              <a:t>بیاني</a:t>
            </a:r>
            <a:r>
              <a:rPr lang="ar-SA" dirty="0"/>
              <a:t> </a:t>
            </a:r>
            <a:r>
              <a:rPr lang="ar-SA" dirty="0" err="1"/>
              <a:t>یصور</a:t>
            </a:r>
            <a:r>
              <a:rPr lang="ar-SA" dirty="0"/>
              <a:t> العلاقة </a:t>
            </a:r>
            <a:r>
              <a:rPr lang="ar-SA" dirty="0" err="1"/>
              <a:t>العكسیة</a:t>
            </a:r>
            <a:r>
              <a:rPr lang="ar-SA" dirty="0"/>
              <a:t> </a:t>
            </a:r>
            <a:r>
              <a:rPr lang="ar-SA" dirty="0" err="1"/>
              <a:t>بین</a:t>
            </a:r>
            <a:r>
              <a:rPr lang="ar-SA" dirty="0"/>
              <a:t> سعر السلعة </a:t>
            </a:r>
            <a:r>
              <a:rPr lang="ar-SA" dirty="0" err="1"/>
              <a:t>والكمیة</a:t>
            </a:r>
            <a:r>
              <a:rPr lang="ar-SA" dirty="0"/>
              <a:t> المطلوبة </a:t>
            </a:r>
            <a:r>
              <a:rPr lang="ar-SA" dirty="0" err="1" smtClean="0"/>
              <a:t>منھا</a:t>
            </a:r>
            <a:r>
              <a:rPr lang="en-US" dirty="0" smtClean="0"/>
              <a:t> </a:t>
            </a:r>
            <a:r>
              <a:rPr lang="ar-LB" dirty="0" smtClean="0"/>
              <a:t>و</a:t>
            </a:r>
            <a:r>
              <a:rPr lang="ar-SA" dirty="0" err="1" smtClean="0"/>
              <a:t>علیة</a:t>
            </a:r>
            <a:r>
              <a:rPr lang="ar-SA" dirty="0" smtClean="0"/>
              <a:t> </a:t>
            </a:r>
            <a:r>
              <a:rPr lang="ar-SA" dirty="0"/>
              <a:t>فان منحنى الطلب عبارة عن مجموعة من النقاط المتتابعة </a:t>
            </a:r>
            <a:r>
              <a:rPr lang="ar-SA" dirty="0" smtClean="0"/>
              <a:t>وان </a:t>
            </a:r>
            <a:r>
              <a:rPr lang="ar-SA" dirty="0" err="1"/>
              <a:t>إحداثیات</a:t>
            </a:r>
            <a:r>
              <a:rPr lang="ar-SA" dirty="0"/>
              <a:t> كل </a:t>
            </a:r>
            <a:r>
              <a:rPr lang="ar-SA" dirty="0" err="1"/>
              <a:t>منھا</a:t>
            </a:r>
            <a:r>
              <a:rPr lang="ar-SA" dirty="0"/>
              <a:t> مكونة من السعر </a:t>
            </a:r>
            <a:r>
              <a:rPr lang="ar-SA" dirty="0" err="1"/>
              <a:t>والكمیة</a:t>
            </a:r>
            <a:r>
              <a:rPr lang="ar-SA" dirty="0"/>
              <a:t> المطلوبة وفق </a:t>
            </a:r>
            <a:r>
              <a:rPr lang="ar-SA" dirty="0" err="1"/>
              <a:t>ھذا</a:t>
            </a:r>
            <a:r>
              <a:rPr lang="ar-SA" dirty="0"/>
              <a:t> السعر.</a:t>
            </a:r>
            <a:endParaRPr lang="en-US" dirty="0"/>
          </a:p>
          <a:p>
            <a:pPr marL="0" indent="0" algn="justLow">
              <a:lnSpc>
                <a:spcPct val="150000"/>
              </a:lnSpc>
              <a:buNone/>
            </a:pPr>
            <a:endParaRPr lang="ar-IQ" dirty="0"/>
          </a:p>
        </p:txBody>
      </p:sp>
      <p:pic>
        <p:nvPicPr>
          <p:cNvPr id="4" name="صورة 3" descr="C:\Users\fugitsu\Desktop\276223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56992"/>
            <a:ext cx="5297106" cy="331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764704"/>
            <a:ext cx="7704856" cy="5688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اثر </a:t>
            </a:r>
            <a:r>
              <a:rPr lang="ar-SA" sz="2400" b="1" dirty="0">
                <a:solidFill>
                  <a:srgbClr val="FF0000"/>
                </a:solidFill>
              </a:rPr>
              <a:t>الدخل واثر الاحلال : </a:t>
            </a:r>
            <a:r>
              <a:rPr lang="en-US" sz="2400" b="1" dirty="0" err="1" smtClean="0">
                <a:solidFill>
                  <a:srgbClr val="FF0000"/>
                </a:solidFill>
              </a:rPr>
              <a:t>Incom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Effect and </a:t>
            </a:r>
            <a:r>
              <a:rPr lang="en-US" sz="2400" b="1" dirty="0" smtClean="0">
                <a:solidFill>
                  <a:srgbClr val="FF0000"/>
                </a:solidFill>
              </a:rPr>
              <a:t>Substitution Effect</a:t>
            </a:r>
          </a:p>
          <a:p>
            <a:pPr marL="0" indent="0" algn="just">
              <a:buNone/>
            </a:pPr>
            <a:endParaRPr lang="ar-LB" sz="2400" b="1" dirty="0" smtClean="0"/>
          </a:p>
          <a:p>
            <a:pPr algn="just">
              <a:lnSpc>
                <a:spcPct val="150000"/>
              </a:lnSpc>
            </a:pPr>
            <a:r>
              <a:rPr lang="ar-SA" dirty="0"/>
              <a:t>إن انحدار منحنى الطلب </a:t>
            </a:r>
            <a:r>
              <a:rPr lang="ar-SA" dirty="0" err="1"/>
              <a:t>بھذا</a:t>
            </a:r>
            <a:r>
              <a:rPr lang="ar-SA" dirty="0"/>
              <a:t> الشكل </a:t>
            </a:r>
            <a:r>
              <a:rPr lang="ar-SA" dirty="0" err="1"/>
              <a:t>یدل</a:t>
            </a:r>
            <a:r>
              <a:rPr lang="ar-SA" dirty="0"/>
              <a:t> على العلاقة </a:t>
            </a:r>
            <a:r>
              <a:rPr lang="ar-SA" dirty="0" err="1"/>
              <a:t>العكسیة</a:t>
            </a:r>
            <a:r>
              <a:rPr lang="ar-SA" dirty="0"/>
              <a:t> التي </a:t>
            </a:r>
            <a:r>
              <a:rPr lang="ar-SA" dirty="0" err="1"/>
              <a:t>رأیناھا</a:t>
            </a:r>
            <a:r>
              <a:rPr lang="ar-SA" dirty="0"/>
              <a:t> في الرسم </a:t>
            </a:r>
            <a:r>
              <a:rPr lang="ar-SA" dirty="0" err="1"/>
              <a:t>البیاني</a:t>
            </a:r>
            <a:r>
              <a:rPr lang="ar-SA" dirty="0"/>
              <a:t> </a:t>
            </a:r>
            <a:r>
              <a:rPr lang="ar-SA" dirty="0" err="1"/>
              <a:t>بین</a:t>
            </a:r>
            <a:r>
              <a:rPr lang="ar-SA" dirty="0"/>
              <a:t> السعر </a:t>
            </a:r>
            <a:r>
              <a:rPr lang="ar-SA" dirty="0" err="1"/>
              <a:t>والكمیة</a:t>
            </a:r>
            <a:r>
              <a:rPr lang="ar-SA" dirty="0"/>
              <a:t> المطلوبة </a:t>
            </a:r>
            <a:r>
              <a:rPr lang="ar-SA" dirty="0" err="1"/>
              <a:t>ولھا</a:t>
            </a:r>
            <a:r>
              <a:rPr lang="ar-SA" dirty="0"/>
              <a:t> سببان </a:t>
            </a:r>
            <a:r>
              <a:rPr lang="ar-SA" dirty="0" err="1" smtClean="0"/>
              <a:t>ھما</a:t>
            </a:r>
            <a:r>
              <a:rPr lang="en-US" dirty="0" smtClean="0"/>
              <a:t>: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ar-SA" b="1" dirty="0"/>
              <a:t>الأول</a:t>
            </a:r>
            <a:r>
              <a:rPr lang="en-US" dirty="0"/>
              <a:t> : </a:t>
            </a:r>
            <a:r>
              <a:rPr lang="ar-SA" dirty="0"/>
              <a:t>في حالة ارتفاع سعر السلعة</a:t>
            </a:r>
            <a:r>
              <a:rPr lang="en-US" dirty="0"/>
              <a:t> </a:t>
            </a:r>
            <a:r>
              <a:rPr lang="ar-SA" dirty="0"/>
              <a:t>مع بقاء أسعار السلع </a:t>
            </a:r>
            <a:r>
              <a:rPr lang="ar-SA" dirty="0" err="1"/>
              <a:t>البدیلة</a:t>
            </a:r>
            <a:r>
              <a:rPr lang="ar-SA" dirty="0"/>
              <a:t> ثابتة</a:t>
            </a:r>
            <a:r>
              <a:rPr lang="en-US" dirty="0"/>
              <a:t> </a:t>
            </a:r>
            <a:r>
              <a:rPr lang="ar-SA" dirty="0"/>
              <a:t>فان </a:t>
            </a:r>
            <a:r>
              <a:rPr lang="ar-SA" dirty="0" err="1"/>
              <a:t>المستھلك</a:t>
            </a:r>
            <a:r>
              <a:rPr lang="ar-SA" dirty="0"/>
              <a:t> </a:t>
            </a:r>
            <a:r>
              <a:rPr lang="ar-SA" dirty="0" err="1"/>
              <a:t>یجد</a:t>
            </a:r>
            <a:r>
              <a:rPr lang="ar-SA" dirty="0"/>
              <a:t> أن دخله لا </a:t>
            </a:r>
            <a:r>
              <a:rPr lang="ar-SA" dirty="0" err="1"/>
              <a:t>یسمح</a:t>
            </a:r>
            <a:r>
              <a:rPr lang="ar-SA" dirty="0"/>
              <a:t> له بشراء نفس </a:t>
            </a:r>
            <a:r>
              <a:rPr lang="ar-SA" dirty="0" err="1"/>
              <a:t>الكمیة</a:t>
            </a:r>
            <a:r>
              <a:rPr lang="ar-SA" dirty="0"/>
              <a:t> التي كان </a:t>
            </a:r>
            <a:r>
              <a:rPr lang="ar-SA" dirty="0" err="1"/>
              <a:t>یشتریھا</a:t>
            </a:r>
            <a:r>
              <a:rPr lang="ar-SA" dirty="0"/>
              <a:t> قبل الارتفاع الأمر الذي </a:t>
            </a:r>
            <a:r>
              <a:rPr lang="ar-SA" dirty="0" err="1"/>
              <a:t>یدفعه</a:t>
            </a:r>
            <a:r>
              <a:rPr lang="ar-SA" dirty="0"/>
              <a:t> الى </a:t>
            </a:r>
            <a:r>
              <a:rPr lang="ar-SA" dirty="0" err="1"/>
              <a:t>تقلیل</a:t>
            </a:r>
            <a:r>
              <a:rPr lang="ar-SA" dirty="0"/>
              <a:t> </a:t>
            </a:r>
            <a:r>
              <a:rPr lang="ar-SA" dirty="0" err="1"/>
              <a:t>الكمیة</a:t>
            </a:r>
            <a:r>
              <a:rPr lang="ar-SA" dirty="0"/>
              <a:t> المطلوبة من </a:t>
            </a:r>
            <a:r>
              <a:rPr lang="ar-SA" dirty="0" err="1"/>
              <a:t>ھذه</a:t>
            </a:r>
            <a:r>
              <a:rPr lang="ar-SA" dirty="0"/>
              <a:t> السلعة</a:t>
            </a:r>
            <a:r>
              <a:rPr lang="en-US" dirty="0"/>
              <a:t> .</a:t>
            </a:r>
          </a:p>
          <a:p>
            <a:endParaRPr lang="ar-IQ" dirty="0"/>
          </a:p>
          <a:p>
            <a:pPr marL="0" indent="0" algn="just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836712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buNone/>
            </a:pPr>
            <a:r>
              <a:rPr lang="ar-SA" sz="2400" dirty="0"/>
              <a:t> وبالعكس في حالة انخفاض السعر </a:t>
            </a:r>
            <a:r>
              <a:rPr lang="ar-SA" sz="2400" dirty="0" err="1"/>
              <a:t>فإنھ</a:t>
            </a:r>
            <a:r>
              <a:rPr lang="ar-SA" sz="2400" dirty="0"/>
              <a:t> </a:t>
            </a:r>
            <a:r>
              <a:rPr lang="ar-SA" sz="2400" dirty="0" err="1"/>
              <a:t>سیجد</a:t>
            </a:r>
            <a:r>
              <a:rPr lang="ar-SA" sz="2400" dirty="0"/>
              <a:t> ان دخله قد أصبح قادرا على شراء </a:t>
            </a:r>
            <a:r>
              <a:rPr lang="ar-SA" sz="2400" dirty="0" err="1"/>
              <a:t>كمیة</a:t>
            </a:r>
            <a:r>
              <a:rPr lang="ar-SA" sz="2400" dirty="0"/>
              <a:t> اكبر من السابق فتزداد </a:t>
            </a:r>
            <a:r>
              <a:rPr lang="ar-SA" sz="2400" dirty="0" err="1"/>
              <a:t>الكمیة</a:t>
            </a:r>
            <a:r>
              <a:rPr lang="ar-SA" sz="2400" dirty="0"/>
              <a:t> </a:t>
            </a:r>
            <a:r>
              <a:rPr lang="ar-SA" sz="2400" dirty="0" smtClean="0"/>
              <a:t>المطلوبة</a:t>
            </a:r>
            <a:r>
              <a:rPr lang="ar-LB" sz="2400" dirty="0" smtClean="0"/>
              <a:t>.</a:t>
            </a:r>
          </a:p>
          <a:p>
            <a:pPr algn="justLow">
              <a:lnSpc>
                <a:spcPct val="150000"/>
              </a:lnSpc>
              <a:buNone/>
            </a:pPr>
            <a:r>
              <a:rPr lang="en-US" sz="2400" dirty="0" smtClean="0"/>
              <a:t> </a:t>
            </a:r>
            <a:r>
              <a:rPr lang="ar-SA" sz="2400" dirty="0" err="1" smtClean="0"/>
              <a:t>وھذا</a:t>
            </a:r>
            <a:r>
              <a:rPr lang="ar-SA" sz="2400" dirty="0" smtClean="0"/>
              <a:t> </a:t>
            </a:r>
            <a:r>
              <a:rPr lang="ar-SA" sz="2400" dirty="0" err="1"/>
              <a:t>یطلق</a:t>
            </a:r>
            <a:r>
              <a:rPr lang="ar-SA" sz="2400" dirty="0"/>
              <a:t> </a:t>
            </a:r>
            <a:r>
              <a:rPr lang="ar-SA" sz="2400" dirty="0" err="1"/>
              <a:t>علیة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”</a:t>
            </a:r>
            <a:r>
              <a:rPr lang="ar-SA" sz="2400" b="1" dirty="0">
                <a:solidFill>
                  <a:srgbClr val="FF0000"/>
                </a:solidFill>
              </a:rPr>
              <a:t>اثر الدخل"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Incom</a:t>
            </a:r>
            <a:r>
              <a:rPr lang="en-US" sz="2400" b="1" dirty="0" smtClean="0">
                <a:solidFill>
                  <a:srgbClr val="FF0000"/>
                </a:solidFill>
              </a:rPr>
              <a:t> Effect)</a:t>
            </a:r>
            <a:endParaRPr lang="en-US" sz="2400" dirty="0"/>
          </a:p>
          <a:p>
            <a:pPr algn="justLow">
              <a:lnSpc>
                <a:spcPct val="150000"/>
              </a:lnSpc>
            </a:pPr>
            <a:r>
              <a:rPr lang="ar-SA" sz="2400" b="1" dirty="0"/>
              <a:t>اما الثاني</a:t>
            </a:r>
            <a:r>
              <a:rPr lang="en-US" sz="2400" b="1" dirty="0"/>
              <a:t> :</a:t>
            </a:r>
            <a:r>
              <a:rPr lang="en-US" sz="2400" dirty="0"/>
              <a:t> </a:t>
            </a:r>
            <a:r>
              <a:rPr lang="ar-SA" sz="2400" dirty="0"/>
              <a:t>ففي حالة ارتفاع </a:t>
            </a:r>
            <a:r>
              <a:rPr lang="ar-IQ" sz="2400" dirty="0"/>
              <a:t>سعر </a:t>
            </a:r>
            <a:r>
              <a:rPr lang="ar-SA" sz="2400" dirty="0"/>
              <a:t>السلعة مع بقاء أسعار السلع </a:t>
            </a:r>
            <a:r>
              <a:rPr lang="ar-SA" sz="2400" dirty="0" err="1"/>
              <a:t>البدیلة</a:t>
            </a:r>
            <a:r>
              <a:rPr lang="ar-SA" sz="2400" dirty="0"/>
              <a:t> ثابتة فان </a:t>
            </a:r>
            <a:r>
              <a:rPr lang="ar-SA" sz="2400" dirty="0" err="1"/>
              <a:t>المستھلك</a:t>
            </a:r>
            <a:r>
              <a:rPr lang="ar-SA" sz="2400" dirty="0"/>
              <a:t> </a:t>
            </a:r>
            <a:r>
              <a:rPr lang="ar-SA" sz="2400" dirty="0" err="1"/>
              <a:t>سیجد</a:t>
            </a:r>
            <a:r>
              <a:rPr lang="ar-SA" sz="2400" dirty="0"/>
              <a:t> ان </a:t>
            </a:r>
            <a:r>
              <a:rPr lang="ar-SA" sz="2400" dirty="0" err="1"/>
              <a:t>ھذه</a:t>
            </a:r>
            <a:r>
              <a:rPr lang="ar-SA" sz="2400" dirty="0"/>
              <a:t> السلع </a:t>
            </a:r>
            <a:r>
              <a:rPr lang="ar-SA" sz="2400" dirty="0" err="1"/>
              <a:t>البدیلة</a:t>
            </a:r>
            <a:r>
              <a:rPr lang="ar-SA" sz="2400" dirty="0"/>
              <a:t> أصبحت ارخص من السلع </a:t>
            </a:r>
            <a:r>
              <a:rPr lang="ar-SA" sz="2400" dirty="0" err="1"/>
              <a:t>القدیمة</a:t>
            </a:r>
            <a:r>
              <a:rPr lang="ar-SA" sz="2400" dirty="0"/>
              <a:t> ، لذا فانه </a:t>
            </a:r>
            <a:r>
              <a:rPr lang="ar-SA" sz="2400" dirty="0" err="1"/>
              <a:t>سیتحول</a:t>
            </a:r>
            <a:r>
              <a:rPr lang="ar-SA" sz="2400" dirty="0"/>
              <a:t> نحو شراء </a:t>
            </a:r>
            <a:r>
              <a:rPr lang="ar-SA" sz="2400" dirty="0" err="1"/>
              <a:t>ھذه</a:t>
            </a:r>
            <a:r>
              <a:rPr lang="ar-SA" sz="2400" dirty="0"/>
              <a:t> السلع </a:t>
            </a:r>
            <a:r>
              <a:rPr lang="ar-SA" sz="2400" dirty="0" err="1"/>
              <a:t>البدیلة</a:t>
            </a:r>
            <a:r>
              <a:rPr lang="ar-SA" sz="2400" dirty="0"/>
              <a:t> مما </a:t>
            </a:r>
            <a:r>
              <a:rPr lang="ar-SA" sz="2400" dirty="0" err="1"/>
              <a:t>یقل</a:t>
            </a:r>
            <a:r>
              <a:rPr lang="ar-SA" sz="2400" dirty="0"/>
              <a:t> </a:t>
            </a:r>
            <a:r>
              <a:rPr lang="ar-SA" sz="2400" dirty="0" err="1"/>
              <a:t>معھ</a:t>
            </a:r>
            <a:r>
              <a:rPr lang="ar-SA" sz="2400" dirty="0"/>
              <a:t> الطلب على السلعة الأولى</a:t>
            </a:r>
            <a:r>
              <a:rPr lang="en-US" sz="2400" dirty="0"/>
              <a:t> . </a:t>
            </a:r>
            <a:r>
              <a:rPr lang="ar-SA" sz="2400" dirty="0"/>
              <a:t>أما في حالة الانخفاض فان العكس </a:t>
            </a:r>
            <a:r>
              <a:rPr lang="ar-SA" sz="2400" dirty="0" err="1"/>
              <a:t>ھو</a:t>
            </a:r>
            <a:r>
              <a:rPr lang="ar-SA" sz="2400" dirty="0"/>
              <a:t> الذي </a:t>
            </a:r>
            <a:r>
              <a:rPr lang="ar-SA" sz="2400" dirty="0" err="1"/>
              <a:t>یحصل</a:t>
            </a:r>
            <a:r>
              <a:rPr lang="ar-SA" sz="2400" dirty="0"/>
              <a:t> اي ان السلع </a:t>
            </a:r>
            <a:r>
              <a:rPr lang="ar-SA" sz="2400" dirty="0" err="1"/>
              <a:t>البدیلة</a:t>
            </a:r>
            <a:r>
              <a:rPr lang="ar-SA" sz="2400" dirty="0"/>
              <a:t> ستكون في نظره أغلى الأمر الذي </a:t>
            </a:r>
            <a:r>
              <a:rPr lang="ar-SA" sz="2400" dirty="0" err="1"/>
              <a:t>یدفعه</a:t>
            </a:r>
            <a:r>
              <a:rPr lang="ar-SA" sz="2400" dirty="0"/>
              <a:t> للتحول لشراء السلعة </a:t>
            </a:r>
            <a:r>
              <a:rPr lang="ar-SA" sz="2400" dirty="0" err="1"/>
              <a:t>الأصلیة</a:t>
            </a:r>
            <a:r>
              <a:rPr lang="ar-SA" sz="2400" dirty="0"/>
              <a:t> والعزوف عن شراء السلع </a:t>
            </a:r>
            <a:r>
              <a:rPr lang="ar-SA" sz="2400" dirty="0" err="1"/>
              <a:t>البدیلة</a:t>
            </a:r>
            <a:r>
              <a:rPr lang="ar-SA" sz="2400" dirty="0"/>
              <a:t> </a:t>
            </a:r>
            <a:r>
              <a:rPr lang="ar-SA" sz="2400" dirty="0" err="1"/>
              <a:t>فیزداد</a:t>
            </a:r>
            <a:r>
              <a:rPr lang="ar-SA" sz="2400" dirty="0"/>
              <a:t> الطلب على السلع </a:t>
            </a:r>
            <a:r>
              <a:rPr lang="ar-SA" sz="2400" dirty="0" err="1" smtClean="0"/>
              <a:t>الأصلیة</a:t>
            </a:r>
            <a:r>
              <a:rPr lang="en-US" sz="2400" dirty="0" smtClean="0"/>
              <a:t>.</a:t>
            </a:r>
            <a:r>
              <a:rPr lang="ar-SA" sz="2400" dirty="0" smtClean="0"/>
              <a:t> </a:t>
            </a:r>
            <a:endParaRPr lang="en-US" sz="2400" dirty="0" smtClean="0"/>
          </a:p>
          <a:p>
            <a:pPr algn="justLow">
              <a:lnSpc>
                <a:spcPct val="150000"/>
              </a:lnSpc>
            </a:pPr>
            <a:r>
              <a:rPr lang="ar-SA" sz="2400" b="1" dirty="0" err="1" smtClean="0">
                <a:solidFill>
                  <a:srgbClr val="FF0000"/>
                </a:solidFill>
              </a:rPr>
              <a:t>وھذا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>
                <a:solidFill>
                  <a:srgbClr val="FF0000"/>
                </a:solidFill>
              </a:rPr>
              <a:t>ما </a:t>
            </a:r>
            <a:r>
              <a:rPr lang="ar-SA" sz="2400" b="1" dirty="0" err="1">
                <a:solidFill>
                  <a:srgbClr val="FF0000"/>
                </a:solidFill>
              </a:rPr>
              <a:t>یطلق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ar-SA" sz="2400" b="1" dirty="0" err="1">
                <a:solidFill>
                  <a:srgbClr val="FF0000"/>
                </a:solidFill>
              </a:rPr>
              <a:t>علیه</a:t>
            </a:r>
            <a:r>
              <a:rPr lang="ar-SA" sz="2400" b="1" dirty="0">
                <a:solidFill>
                  <a:srgbClr val="FF0000"/>
                </a:solidFill>
              </a:rPr>
              <a:t> اثر الاحلال </a:t>
            </a:r>
            <a:r>
              <a:rPr lang="en-US" sz="2400" b="1" dirty="0">
                <a:solidFill>
                  <a:srgbClr val="FF0000"/>
                </a:solidFill>
              </a:rPr>
              <a:t>Substitution Effect</a:t>
            </a:r>
            <a:endParaRPr lang="ar-L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2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algn="just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323</TotalTime>
  <Words>327</Words>
  <Application>Microsoft Office PowerPoint</Application>
  <PresentationFormat>عرض على الشاشة (3:4)‏</PresentationFormat>
  <Paragraphs>35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haider</dc:creator>
  <cp:lastModifiedBy>Win7User</cp:lastModifiedBy>
  <cp:revision>90</cp:revision>
  <dcterms:created xsi:type="dcterms:W3CDTF">2017-09-25T14:16:14Z</dcterms:created>
  <dcterms:modified xsi:type="dcterms:W3CDTF">2018-05-02T15:43:56Z</dcterms:modified>
</cp:coreProperties>
</file>