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81" r:id="rId3"/>
    <p:sldId id="265" r:id="rId4"/>
    <p:sldId id="267" r:id="rId5"/>
    <p:sldId id="268" r:id="rId6"/>
    <p:sldId id="282"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206" y="3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10/08/1439</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29600" cy="5832648"/>
          </a:xfrm>
        </p:spPr>
        <p:txBody>
          <a:bodyPr>
            <a:normAutofit/>
          </a:bodyPr>
          <a:lstStyle/>
          <a:p>
            <a:pPr>
              <a:buNone/>
            </a:pPr>
            <a:endParaRPr lang="en-US" dirty="0" smtClean="0">
              <a:latin typeface="Andalus" pitchFamily="18" charset="-78"/>
              <a:cs typeface="Andalus" pitchFamily="18" charset="-78"/>
            </a:endParaRPr>
          </a:p>
          <a:p>
            <a:pPr>
              <a:buNone/>
            </a:pPr>
            <a:r>
              <a:rPr lang="ar-IQ" b="1" dirty="0" smtClean="0">
                <a:latin typeface="Andalus" pitchFamily="18" charset="-78"/>
                <a:cs typeface="Andalus" pitchFamily="18" charset="-78"/>
              </a:rPr>
              <a:t>وزارة التعليم العالي والبحث العلمي  </a:t>
            </a:r>
            <a:endParaRPr lang="ar-IQ" dirty="0" smtClean="0">
              <a:latin typeface="Andalus" pitchFamily="18" charset="-78"/>
              <a:cs typeface="Andalus" pitchFamily="18" charset="-78"/>
            </a:endParaRPr>
          </a:p>
          <a:p>
            <a:pPr>
              <a:buNone/>
            </a:pPr>
            <a:r>
              <a:rPr lang="ar-IQ" b="1" dirty="0" smtClean="0">
                <a:latin typeface="Andalus" pitchFamily="18" charset="-78"/>
                <a:cs typeface="Andalus" pitchFamily="18" charset="-78"/>
              </a:rPr>
              <a:t>جامعة كربلاء – كلية </a:t>
            </a:r>
            <a:r>
              <a:rPr lang="ar-LB" b="1" dirty="0" smtClean="0">
                <a:latin typeface="Andalus" pitchFamily="18" charset="-78"/>
                <a:cs typeface="Andalus" pitchFamily="18" charset="-78"/>
              </a:rPr>
              <a:t>العلوم السياحية</a:t>
            </a:r>
            <a:r>
              <a:rPr lang="ar-IQ" b="1" dirty="0" smtClean="0">
                <a:latin typeface="Andalus" pitchFamily="18" charset="-78"/>
                <a:cs typeface="Andalus" pitchFamily="18" charset="-78"/>
              </a:rPr>
              <a:t>                                       </a:t>
            </a:r>
            <a:endParaRPr lang="ar-IQ" dirty="0" smtClean="0">
              <a:latin typeface="Andalus" pitchFamily="18" charset="-78"/>
              <a:cs typeface="Andalus" pitchFamily="18" charset="-78"/>
            </a:endParaRPr>
          </a:p>
          <a:p>
            <a:pPr>
              <a:buNone/>
            </a:pPr>
            <a:r>
              <a:rPr lang="ar-LB" b="1" dirty="0" smtClean="0">
                <a:latin typeface="Andalus" pitchFamily="18" charset="-78"/>
                <a:cs typeface="Andalus" pitchFamily="18" charset="-78"/>
              </a:rPr>
              <a:t> </a:t>
            </a:r>
            <a:r>
              <a:rPr lang="ar-IQ" b="1" dirty="0" smtClean="0">
                <a:latin typeface="Andalus" pitchFamily="18" charset="-78"/>
                <a:cs typeface="Andalus" pitchFamily="18" charset="-78"/>
              </a:rPr>
              <a:t>قسم إدارة ال</a:t>
            </a:r>
            <a:r>
              <a:rPr lang="ar-LB" b="1" dirty="0" smtClean="0">
                <a:latin typeface="Andalus" pitchFamily="18" charset="-78"/>
                <a:cs typeface="Andalus" pitchFamily="18" charset="-78"/>
              </a:rPr>
              <a:t>مؤسسات الفندقية</a:t>
            </a:r>
          </a:p>
          <a:p>
            <a:pPr>
              <a:buNone/>
            </a:pPr>
            <a:r>
              <a:rPr lang="ar-LB" b="1" dirty="0" smtClean="0">
                <a:latin typeface="Andalus" pitchFamily="18" charset="-78"/>
                <a:cs typeface="Andalus" pitchFamily="18" charset="-78"/>
              </a:rPr>
              <a:t>  مادة إدارة الموارد البشرية</a:t>
            </a:r>
          </a:p>
          <a:p>
            <a:pPr>
              <a:buNone/>
            </a:pPr>
            <a:r>
              <a:rPr lang="ar-LB" b="1" dirty="0" smtClean="0">
                <a:latin typeface="Andalus" pitchFamily="18" charset="-78"/>
                <a:cs typeface="Andalus" pitchFamily="18" charset="-78"/>
              </a:rPr>
              <a:t>         المرحلة الرابعة</a:t>
            </a:r>
            <a:endParaRPr lang="ar-IQ" b="1" dirty="0" smtClean="0">
              <a:latin typeface="Andalus" pitchFamily="18" charset="-78"/>
              <a:cs typeface="Andalus" pitchFamily="18" charset="-78"/>
            </a:endParaRPr>
          </a:p>
          <a:p>
            <a:pPr>
              <a:buNone/>
            </a:pPr>
            <a:endParaRPr lang="ar-IQ" b="1" dirty="0" smtClean="0">
              <a:latin typeface="Andalus" pitchFamily="18" charset="-78"/>
              <a:cs typeface="Andalus" pitchFamily="18" charset="-78"/>
            </a:endParaRPr>
          </a:p>
          <a:p>
            <a:pPr algn="ctr">
              <a:buNone/>
            </a:pPr>
            <a:r>
              <a:rPr lang="ar-IQ" b="1" dirty="0" smtClean="0">
                <a:solidFill>
                  <a:srgbClr val="FF0000"/>
                </a:solidFill>
                <a:latin typeface="Andalus" pitchFamily="18" charset="-78"/>
                <a:cs typeface="Andalus" pitchFamily="18" charset="-78"/>
              </a:rPr>
              <a:t>(</a:t>
            </a:r>
            <a:r>
              <a:rPr lang="ar-LB" b="1" dirty="0" smtClean="0">
                <a:solidFill>
                  <a:srgbClr val="FF0000"/>
                </a:solidFill>
                <a:latin typeface="Andalus" pitchFamily="18" charset="-78"/>
                <a:cs typeface="Andalus" pitchFamily="18" charset="-78"/>
              </a:rPr>
              <a:t>مفهوم </a:t>
            </a:r>
            <a:r>
              <a:rPr lang="ar-LB" b="1" dirty="0" smtClean="0">
                <a:solidFill>
                  <a:srgbClr val="FF0000"/>
                </a:solidFill>
                <a:latin typeface="Andalus" pitchFamily="18" charset="-78"/>
                <a:cs typeface="Andalus" pitchFamily="18" charset="-78"/>
              </a:rPr>
              <a:t>وأهمية إدارة الموارد البشرية</a:t>
            </a:r>
            <a:r>
              <a:rPr lang="ar-IQ" b="1" dirty="0" smtClean="0">
                <a:solidFill>
                  <a:srgbClr val="FF0000"/>
                </a:solidFill>
                <a:latin typeface="Andalus" pitchFamily="18" charset="-78"/>
                <a:cs typeface="Andalus" pitchFamily="18" charset="-78"/>
              </a:rPr>
              <a:t>)</a:t>
            </a:r>
            <a:endParaRPr lang="ar-LB" b="1" dirty="0">
              <a:solidFill>
                <a:srgbClr val="FF0000"/>
              </a:solidFill>
              <a:latin typeface="Andalus" pitchFamily="18" charset="-78"/>
              <a:cs typeface="Andalus" pitchFamily="18" charset="-78"/>
            </a:endParaRPr>
          </a:p>
          <a:p>
            <a:pPr algn="ctr">
              <a:buNone/>
            </a:pPr>
            <a:r>
              <a:rPr lang="en-US" b="1" dirty="0">
                <a:solidFill>
                  <a:srgbClr val="FF0000"/>
                </a:solidFill>
              </a:rPr>
              <a:t>The concept and importance of human resources management</a:t>
            </a:r>
            <a:endParaRPr lang="ar-IQ" dirty="0" smtClean="0">
              <a:latin typeface="Andalus" pitchFamily="18" charset="-78"/>
              <a:cs typeface="Andalus" pitchFamily="18" charset="-78"/>
            </a:endParaRPr>
          </a:p>
          <a:p>
            <a:pPr algn="ctr">
              <a:buNone/>
            </a:pPr>
            <a:r>
              <a:rPr lang="ar-IQ" dirty="0" smtClean="0">
                <a:latin typeface="Andalus" pitchFamily="18" charset="-78"/>
                <a:cs typeface="Andalus" pitchFamily="18" charset="-78"/>
              </a:rPr>
              <a:t> </a:t>
            </a:r>
            <a:r>
              <a:rPr lang="ar-LB" dirty="0" smtClean="0">
                <a:latin typeface="Andalus" pitchFamily="18" charset="-78"/>
                <a:cs typeface="Andalus" pitchFamily="18" charset="-78"/>
              </a:rPr>
              <a:t>مقدمة من قبل </a:t>
            </a:r>
            <a:endParaRPr lang="ar-IQ" dirty="0" smtClean="0">
              <a:latin typeface="Andalus" pitchFamily="18" charset="-78"/>
              <a:cs typeface="Andalus" pitchFamily="18" charset="-78"/>
            </a:endParaRPr>
          </a:p>
          <a:p>
            <a:pPr algn="ctr">
              <a:buNone/>
            </a:pPr>
            <a:r>
              <a:rPr lang="ar-IQ" dirty="0" smtClean="0">
                <a:latin typeface="Andalus" pitchFamily="18" charset="-78"/>
                <a:cs typeface="Andalus" pitchFamily="18" charset="-78"/>
              </a:rPr>
              <a:t> </a:t>
            </a:r>
            <a:r>
              <a:rPr lang="ar-LB" dirty="0" smtClean="0">
                <a:latin typeface="Andalus" pitchFamily="18" charset="-78"/>
                <a:cs typeface="Andalus" pitchFamily="18" charset="-78"/>
              </a:rPr>
              <a:t>م.م منتظر كاظم شمران</a:t>
            </a:r>
            <a:endParaRPr lang="ar-IQ" dirty="0" smtClean="0">
              <a:latin typeface="Andalus" pitchFamily="18" charset="-78"/>
              <a:cs typeface="Andalus" pitchFamily="18" charset="-78"/>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692696"/>
            <a:ext cx="4248472"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908720"/>
            <a:ext cx="7272808" cy="4832092"/>
          </a:xfrm>
          <a:prstGeom prst="rect">
            <a:avLst/>
          </a:prstGeom>
        </p:spPr>
        <p:txBody>
          <a:bodyPr wrap="square">
            <a:spAutoFit/>
          </a:bodyPr>
          <a:lstStyle/>
          <a:p>
            <a:pPr lvl="0" algn="justLow"/>
            <a:r>
              <a:rPr lang="ar-LB" sz="2800" b="1" dirty="0" smtClean="0">
                <a:solidFill>
                  <a:srgbClr val="FF0000"/>
                </a:solidFill>
              </a:rPr>
              <a:t>المقدمة:</a:t>
            </a:r>
          </a:p>
          <a:p>
            <a:pPr lvl="0" algn="justLow"/>
            <a:r>
              <a:rPr lang="ar-SA" sz="2800" dirty="0" smtClean="0"/>
              <a:t>أن </a:t>
            </a:r>
            <a:r>
              <a:rPr lang="ar-SA" sz="2800" dirty="0"/>
              <a:t>النشاط الخاص بالعنصر البشري في المنظمة ، وبغض النظر عن المصطلح المستخدم لوصفه ، يعتبر من الأنشطة المهمة ، لا بل النشاط الذي يمكن أن يكسب المنظمة ميزة تنافسية غير قابلة للتقليد من قبل المنافسين كونه يتعامل مع الإنسان الذي لا يمكن تقليده في حاجاته ورغباته وتوقعاته ، علاوة على </a:t>
            </a:r>
            <a:r>
              <a:rPr lang="ar-LB" sz="2800" dirty="0" smtClean="0"/>
              <a:t>ذلك </a:t>
            </a:r>
            <a:r>
              <a:rPr lang="ar-SA" sz="2800" dirty="0" smtClean="0"/>
              <a:t>أن إدارة </a:t>
            </a:r>
            <a:r>
              <a:rPr lang="ar-SA" sz="2800" dirty="0"/>
              <a:t>الموارد البشرية </a:t>
            </a:r>
            <a:r>
              <a:rPr lang="ar-LB" sz="2800" dirty="0" smtClean="0"/>
              <a:t>أو ما يسمى بإدارة الأفراد سابقاً </a:t>
            </a:r>
            <a:r>
              <a:rPr lang="ar-SA" sz="2800" dirty="0" smtClean="0"/>
              <a:t>نش</a:t>
            </a:r>
            <a:r>
              <a:rPr lang="ar-LB" sz="2800" dirty="0" smtClean="0"/>
              <a:t>أت</a:t>
            </a:r>
            <a:r>
              <a:rPr lang="ar-SA" sz="2800" dirty="0" smtClean="0"/>
              <a:t> </a:t>
            </a:r>
            <a:r>
              <a:rPr lang="ar-LB" sz="2800" dirty="0" smtClean="0"/>
              <a:t>عبر</a:t>
            </a:r>
            <a:r>
              <a:rPr lang="ar-SA" sz="2800" dirty="0" smtClean="0"/>
              <a:t>مراحل </a:t>
            </a:r>
            <a:r>
              <a:rPr lang="ar-SA" sz="2800" dirty="0"/>
              <a:t>تاريخية كانت بداياتها مع بدايات الفكر الإداري ممثلاً بمرحلة ما قبل الإدارة العلمية </a:t>
            </a:r>
            <a:r>
              <a:rPr lang="ar-SA" sz="2800" dirty="0" smtClean="0"/>
              <a:t>مر</a:t>
            </a:r>
            <a:r>
              <a:rPr lang="ar-LB" sz="2800" dirty="0" smtClean="0"/>
              <a:t>ت</a:t>
            </a:r>
            <a:r>
              <a:rPr lang="ar-SA" sz="2800" dirty="0" smtClean="0"/>
              <a:t> </a:t>
            </a:r>
            <a:r>
              <a:rPr lang="ar-SA" sz="2800" dirty="0"/>
              <a:t>عبر مخاض تاريخي وحقب زمنية </a:t>
            </a:r>
            <a:r>
              <a:rPr lang="ar-SA" sz="2800" dirty="0" smtClean="0"/>
              <a:t>استجاب</a:t>
            </a:r>
            <a:r>
              <a:rPr lang="ar-LB" sz="2800" dirty="0" smtClean="0"/>
              <a:t>ة</a:t>
            </a:r>
            <a:r>
              <a:rPr lang="ar-SA" sz="2800" dirty="0" smtClean="0"/>
              <a:t> </a:t>
            </a:r>
            <a:r>
              <a:rPr lang="ar-SA" sz="2800" dirty="0"/>
              <a:t>فيها للتغييرات البيئية الخارجية والتغييرات في بيئة المنظمات وتركيبة </a:t>
            </a:r>
            <a:r>
              <a:rPr lang="ar-SA" sz="2800" dirty="0" smtClean="0"/>
              <a:t>الموارد</a:t>
            </a:r>
            <a:r>
              <a:rPr lang="ar-LB" sz="2800" dirty="0" smtClean="0"/>
              <a:t> </a:t>
            </a:r>
            <a:r>
              <a:rPr lang="ar-SA" sz="2800" dirty="0"/>
              <a:t>البشرية </a:t>
            </a:r>
            <a:r>
              <a:rPr lang="ar-SA" sz="2800" dirty="0" smtClean="0"/>
              <a:t>فيها</a:t>
            </a:r>
            <a:r>
              <a:rPr lang="ar-LB" sz="2800" dirty="0" smtClean="0"/>
              <a:t>.</a:t>
            </a:r>
            <a:endParaRPr lang="ar-LB" sz="2800" dirty="0" smtClean="0"/>
          </a:p>
        </p:txBody>
      </p:sp>
    </p:spTree>
    <p:extLst>
      <p:ext uri="{BB962C8B-B14F-4D97-AF65-F5344CB8AC3E}">
        <p14:creationId xmlns:p14="http://schemas.microsoft.com/office/powerpoint/2010/main" val="1251377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052736"/>
            <a:ext cx="8229600" cy="4896544"/>
          </a:xfrm>
        </p:spPr>
        <p:txBody>
          <a:bodyPr>
            <a:normAutofit/>
          </a:bodyPr>
          <a:lstStyle/>
          <a:p>
            <a:pPr marL="0" lvl="0" indent="0" algn="just">
              <a:lnSpc>
                <a:spcPct val="150000"/>
              </a:lnSpc>
              <a:buNone/>
            </a:pPr>
            <a:r>
              <a:rPr lang="ar-SA" sz="2400" dirty="0" smtClean="0"/>
              <a:t>فكانت </a:t>
            </a:r>
            <a:r>
              <a:rPr lang="ar-SA" sz="2400" dirty="0"/>
              <a:t>البدايات مع نشاط استمد اغلب أفكاره ومبادئه من حقول </a:t>
            </a:r>
            <a:r>
              <a:rPr lang="ar-SA" sz="2400" dirty="0" smtClean="0"/>
              <a:t>قريبة</a:t>
            </a:r>
            <a:r>
              <a:rPr lang="ar-LB" sz="2400" dirty="0" smtClean="0"/>
              <a:t> </a:t>
            </a:r>
            <a:r>
              <a:rPr lang="ar-SA" sz="2400" dirty="0" smtClean="0"/>
              <a:t>كالعلاقات </a:t>
            </a:r>
            <a:r>
              <a:rPr lang="ar-SA" sz="2400" dirty="0"/>
              <a:t>الصناعية واقتصاد العمل وعلم النفس الصناعي وعلم الاجتماع الصناعي </a:t>
            </a:r>
            <a:r>
              <a:rPr lang="ar-SA" sz="2400" dirty="0" smtClean="0"/>
              <a:t>وعلم </a:t>
            </a:r>
            <a:r>
              <a:rPr lang="ar-SA" sz="2400" dirty="0"/>
              <a:t>السلوك التنظيمي وعلم النفس الاجتماعي والعلم السياسي والإدارة العامة ، تفاعلت تلك الحقول فيما بينها مكونة حقل أطلق عليه بإدارة العاملين ثم إدارة الأفراد ، فإدارة الموارد البشرية وأخيراً إدارة الموارد البشرية </a:t>
            </a:r>
            <a:r>
              <a:rPr lang="ar-SA" sz="2400" dirty="0" smtClean="0"/>
              <a:t>الاستراتيجية </a:t>
            </a:r>
            <a:r>
              <a:rPr lang="ar-SA" sz="2400" dirty="0"/>
              <a:t>ليشكل الأخير تعبيراً واضحاً عن إدارة مسؤولة عن تحقيق المواءمة بين المنظمة والبيئة من خلال تحقيق المواءمة بين الفرد والمنظمة والفرد </a:t>
            </a:r>
            <a:r>
              <a:rPr lang="ar-SA" sz="2400" dirty="0" smtClean="0"/>
              <a:t>والبيئة</a:t>
            </a:r>
            <a:r>
              <a:rPr lang="ar-LB" sz="2400" dirty="0" smtClean="0"/>
              <a:t>.</a:t>
            </a:r>
            <a:r>
              <a:rPr lang="ar-SA" sz="2400" dirty="0" smtClean="0"/>
              <a:t> </a:t>
            </a:r>
            <a:endParaRPr lang="ar-LB" sz="2400" dirty="0"/>
          </a:p>
          <a:p>
            <a:pPr marL="0" lvl="0" indent="0" algn="justLow">
              <a:lnSpc>
                <a:spcPct val="150000"/>
              </a:lnSpc>
              <a:buNone/>
            </a:pPr>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80728"/>
            <a:ext cx="8229600" cy="5688632"/>
          </a:xfrm>
        </p:spPr>
        <p:txBody>
          <a:bodyPr>
            <a:normAutofit/>
          </a:bodyPr>
          <a:lstStyle/>
          <a:p>
            <a:r>
              <a:rPr lang="ar-SA" b="1" dirty="0">
                <a:solidFill>
                  <a:srgbClr val="FF0000"/>
                </a:solidFill>
              </a:rPr>
              <a:t>مفهوم وتعريف إدارة الموارد </a:t>
            </a:r>
            <a:r>
              <a:rPr lang="ar-SA" b="1" dirty="0" smtClean="0">
                <a:solidFill>
                  <a:srgbClr val="FF0000"/>
                </a:solidFill>
              </a:rPr>
              <a:t>البشرية</a:t>
            </a:r>
            <a:r>
              <a:rPr lang="ar-LB" b="1" dirty="0" smtClean="0">
                <a:solidFill>
                  <a:srgbClr val="FF0000"/>
                </a:solidFill>
              </a:rPr>
              <a:t>:</a:t>
            </a:r>
            <a:endParaRPr lang="en-US" dirty="0">
              <a:solidFill>
                <a:srgbClr val="FF0000"/>
              </a:solidFill>
            </a:endParaRPr>
          </a:p>
          <a:p>
            <a:pPr marL="0" indent="0" algn="just">
              <a:buNone/>
            </a:pPr>
            <a:r>
              <a:rPr lang="ar-SA" dirty="0" smtClean="0"/>
              <a:t> </a:t>
            </a:r>
            <a:r>
              <a:rPr lang="ar-SA" dirty="0"/>
              <a:t>قدم الباحثين العديد من التعاريف والتوصيفات التي توضح ماهية ادارة الموارد البشرية و </a:t>
            </a:r>
            <a:r>
              <a:rPr lang="ar-SA" dirty="0" smtClean="0"/>
              <a:t>لخص</a:t>
            </a:r>
            <a:r>
              <a:rPr lang="ar-LB" dirty="0" smtClean="0"/>
              <a:t> </a:t>
            </a:r>
            <a:r>
              <a:rPr lang="ar-SA" dirty="0" smtClean="0"/>
              <a:t>بعض </a:t>
            </a:r>
            <a:r>
              <a:rPr lang="ar-SA" dirty="0"/>
              <a:t>هذه التعاريف كما يلي :</a:t>
            </a:r>
            <a:endParaRPr lang="en-US" dirty="0"/>
          </a:p>
          <a:p>
            <a:pPr lvl="0" algn="just"/>
            <a:r>
              <a:rPr lang="ar-SA" dirty="0"/>
              <a:t>تشمل إدارة الموارد البشرية جميع القرارات والإجراءات الإدارية التي تؤثر على طبيعة العلاقة بين المنظمة وموظفيها - مواردها البشرية </a:t>
            </a:r>
            <a:r>
              <a:rPr lang="ar-LB" dirty="0" smtClean="0"/>
              <a:t>.</a:t>
            </a:r>
            <a:r>
              <a:rPr lang="ar-SA" dirty="0" smtClean="0"/>
              <a:t> </a:t>
            </a:r>
            <a:endParaRPr lang="ar-LB" dirty="0" smtClean="0"/>
          </a:p>
          <a:p>
            <a:pPr lvl="0" algn="just"/>
            <a:r>
              <a:rPr lang="ar-SA" dirty="0" smtClean="0"/>
              <a:t>تضم </a:t>
            </a:r>
            <a:r>
              <a:rPr lang="ar-SA" dirty="0"/>
              <a:t>إدارة الموارد البشرية مجموعة من السياسات المصممة لتحقيق أقصى قدر من التكامل التنظيمي والالتزام بالموظفين والمرونة وجودة </a:t>
            </a:r>
            <a:r>
              <a:rPr lang="ar-SA" dirty="0" smtClean="0"/>
              <a:t>العمل</a:t>
            </a:r>
            <a:r>
              <a:rPr lang="ar-LB" dirty="0" smtClean="0"/>
              <a:t>.</a:t>
            </a:r>
            <a:r>
              <a:rPr lang="ar-SA" dirty="0" smtClean="0"/>
              <a:t> </a:t>
            </a:r>
            <a:endParaRPr lang="ar-LB" dirty="0" smtClean="0"/>
          </a:p>
          <a:p>
            <a:pPr lvl="0" algn="just"/>
            <a:r>
              <a:rPr lang="ar-SA" dirty="0" smtClean="0"/>
              <a:t>بعض  </a:t>
            </a:r>
            <a:r>
              <a:rPr lang="ar-SA" dirty="0"/>
              <a:t>المقترحات لإدارة الموارد البشرية ومنها , ينبغي إدماج سياسات الموارد البشرية في التخطيط الاستراتيجي للأعمال التجارية واستخدامها لتعزيز ثقافة تنظيمية مناسبة (أو تغيير غير ملائم)، وأن الموارد البشرية قيمة ومصدرا للميزة التنافسية، ويمكن الاستفادة منها بأكبر قدر من الفعالية من خلال سياسات متسقة متبادلة وتعزيز الالتزام والذي يعزز رغبة الموظفين في العمل بشكل مرن من أجل السعي لتحقيق </a:t>
            </a:r>
            <a:r>
              <a:rPr lang="ar-SA" dirty="0" smtClean="0"/>
              <a:t>الت</a:t>
            </a:r>
            <a:r>
              <a:rPr lang="ar-LB" dirty="0" smtClean="0"/>
              <a:t>ميز والابداع.</a:t>
            </a: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80728"/>
            <a:ext cx="8229600" cy="5616624"/>
          </a:xfrm>
        </p:spPr>
        <p:txBody>
          <a:bodyPr>
            <a:normAutofit/>
          </a:bodyPr>
          <a:lstStyle/>
          <a:p>
            <a:pPr algn="just"/>
            <a:r>
              <a:rPr lang="ar-IQ" sz="3200" b="1" dirty="0"/>
              <a:t> </a:t>
            </a:r>
            <a:r>
              <a:rPr lang="ar-SA" sz="3200" dirty="0"/>
              <a:t>ان الطرق التي يستخدم بها مصطلح ادارة الموارد البشرية من قبل الأكاديميين والممارسين تشير إلى كل من الاختلافات في معنى وتركيز مختلف بشكل كبير على ما يشكل مكوناته الأساسية , الاختلاف في النظر الى ماهية الموارد البشرية يشير الى الطبيعة الديناميكية التي يتمتع بها هذا المصطلح , وبذلك سعى الكثير من الباحثين في وضع تفصيل بكل ما يتعلق بواجهات النظر المختلفة من اجل الاحاطة الشاملة بهذا </a:t>
            </a:r>
            <a:r>
              <a:rPr lang="ar-SA" sz="3200" dirty="0" smtClean="0"/>
              <a:t>المفهوم</a:t>
            </a:r>
            <a:r>
              <a:rPr lang="ar-LB" sz="3200" dirty="0" smtClean="0"/>
              <a:t>.</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0561" y="487025"/>
            <a:ext cx="8280920" cy="6370975"/>
          </a:xfrm>
          <a:prstGeom prst="rect">
            <a:avLst/>
          </a:prstGeom>
        </p:spPr>
        <p:txBody>
          <a:bodyPr wrap="square">
            <a:spAutoFit/>
          </a:bodyPr>
          <a:lstStyle/>
          <a:p>
            <a:r>
              <a:rPr lang="ar-LB" sz="2400" b="1" dirty="0">
                <a:solidFill>
                  <a:srgbClr val="FF0000"/>
                </a:solidFill>
              </a:rPr>
              <a:t>أهميّة إدارة الموارد </a:t>
            </a:r>
            <a:r>
              <a:rPr lang="ar-LB" sz="2400" b="1" dirty="0" smtClean="0">
                <a:solidFill>
                  <a:srgbClr val="FF0000"/>
                </a:solidFill>
              </a:rPr>
              <a:t>البشريّة</a:t>
            </a:r>
          </a:p>
          <a:p>
            <a:r>
              <a:rPr lang="ar-LB" dirty="0" smtClean="0"/>
              <a:t> </a:t>
            </a:r>
            <a:r>
              <a:rPr lang="ar-LB" sz="2400" dirty="0"/>
              <a:t>تُعتبر إدارة الموارد البشريّة من الأقسام الإداريّة ذات الأهمية في الهيئات ومنظمات </a:t>
            </a:r>
            <a:r>
              <a:rPr lang="ar-LB" sz="2400" dirty="0" smtClean="0"/>
              <a:t>الأعمال والمؤسسات السياحية والفندقية </a:t>
            </a:r>
            <a:r>
              <a:rPr lang="ar-LB" sz="2400" dirty="0"/>
              <a:t>المتنوعة، وتُلخص أهميتها وفقاً للنقاط </a:t>
            </a:r>
            <a:r>
              <a:rPr lang="ar-LB" sz="2400" dirty="0" smtClean="0"/>
              <a:t>الآتية:</a:t>
            </a:r>
          </a:p>
          <a:p>
            <a:pPr marL="285750" indent="-285750">
              <a:buFont typeface="Wingdings" pitchFamily="2" charset="2"/>
              <a:buChar char="ü"/>
            </a:pPr>
            <a:r>
              <a:rPr lang="ar-LB" sz="2400" dirty="0" smtClean="0"/>
              <a:t>تزويد </a:t>
            </a:r>
            <a:r>
              <a:rPr lang="ar-LB" sz="2400" dirty="0"/>
              <a:t>الموارد البشريّة بالمُؤهّلات المُتنوعة والمُناسبة؛ عن طريق الاعتماد على أفضل إدارة تُساهم في تطور الإنتاج نوعاً وكمّاً. </a:t>
            </a:r>
            <a:endParaRPr lang="ar-LB" sz="2400" dirty="0" smtClean="0"/>
          </a:p>
          <a:p>
            <a:pPr marL="285750" indent="-285750">
              <a:buFont typeface="Wingdings" pitchFamily="2" charset="2"/>
              <a:buChar char="ü"/>
            </a:pPr>
            <a:r>
              <a:rPr lang="ar-LB" sz="2400" dirty="0" smtClean="0"/>
              <a:t>توفير </a:t>
            </a:r>
            <a:r>
              <a:rPr lang="ar-LB" sz="2400" dirty="0"/>
              <a:t>كافة الأدوات والوسائل الخاصة بالأفراد من الموظفين؛ عن طريق إعداد مجموعةٍ من البرامج التدريبيّة، وتوفير الأجور والحوافز التي تدعم أفضل أداء وتزيد من مُعدّل الإنتاجيّة. </a:t>
            </a:r>
            <a:endParaRPr lang="ar-LB" sz="2400" dirty="0" smtClean="0"/>
          </a:p>
          <a:p>
            <a:pPr marL="285750" indent="-285750">
              <a:buFont typeface="Wingdings" pitchFamily="2" charset="2"/>
              <a:buChar char="ü"/>
            </a:pPr>
            <a:r>
              <a:rPr lang="ar-LB" sz="2400" dirty="0" smtClean="0"/>
              <a:t>تعزيز </a:t>
            </a:r>
            <a:r>
              <a:rPr lang="ar-LB" sz="2400" dirty="0"/>
              <a:t>التنسيق والتنظيم بين كافة الوحدات الإداريّة والمهام الخاصة بالأفراد من الموظفين؛ من خلال تفعيل دور المُناقشة مع الإدارة التنفيذيّة</a:t>
            </a:r>
            <a:r>
              <a:rPr lang="ar-LB" sz="2400" dirty="0" smtClean="0"/>
              <a:t>.</a:t>
            </a:r>
          </a:p>
          <a:p>
            <a:pPr marL="285750" indent="-285750">
              <a:buFont typeface="Wingdings" pitchFamily="2" charset="2"/>
              <a:buChar char="ü"/>
            </a:pPr>
            <a:r>
              <a:rPr lang="ar-LB" sz="2400" dirty="0" smtClean="0"/>
              <a:t> </a:t>
            </a:r>
            <a:r>
              <a:rPr lang="ar-LB" sz="2400" dirty="0"/>
              <a:t>المُشاركة في التعرف على المُشكلات الرئيسيّة الخاصة بالأفراد من الموظفين والتي تُؤثر بشكلٍ سلبيّ على فاعلية وكفاءة المُنشأة. </a:t>
            </a:r>
            <a:endParaRPr lang="ar-LB" sz="2400" dirty="0" smtClean="0"/>
          </a:p>
          <a:p>
            <a:pPr marL="285750" indent="-285750">
              <a:buFont typeface="Wingdings" pitchFamily="2" charset="2"/>
              <a:buChar char="ü"/>
            </a:pPr>
            <a:r>
              <a:rPr lang="ar-LB" sz="2400" dirty="0" smtClean="0"/>
              <a:t>المُساهمة </a:t>
            </a:r>
            <a:r>
              <a:rPr lang="ar-LB" sz="2400" dirty="0"/>
              <a:t>في دراسة جميع الكفاءات الفعاليّة والتنظيميّة والمُؤشرات المُستخدمة في قياس الكفاءة الخاصة بالأداء، ونسب الحوادث التي تُؤثر في العمل، وغيرها من المُؤشرات والمُعدّلات الأُخرى</a:t>
            </a:r>
            <a:r>
              <a:rPr lang="ar-LB" sz="2400" dirty="0" smtClean="0"/>
              <a:t>.</a:t>
            </a:r>
          </a:p>
          <a:p>
            <a:pPr marL="285750" indent="-285750">
              <a:buFont typeface="Wingdings" pitchFamily="2" charset="2"/>
              <a:buChar char="ü"/>
            </a:pPr>
            <a:r>
              <a:rPr lang="ar-LB" sz="2400" dirty="0" smtClean="0"/>
              <a:t> </a:t>
            </a:r>
            <a:r>
              <a:rPr lang="ar-LB" sz="2400" dirty="0"/>
              <a:t>تقديم المُساعدة للمديرين في تطبيق السياسات وحلّ أي مُشكلات أو قضايا خاصة </a:t>
            </a:r>
            <a:r>
              <a:rPr lang="ar-LB" sz="2400" dirty="0" smtClean="0"/>
              <a:t>بالموظفين.</a:t>
            </a:r>
            <a:endParaRPr lang="ar-LB" sz="2400" dirty="0"/>
          </a:p>
        </p:txBody>
      </p:sp>
    </p:spTree>
    <p:extLst>
      <p:ext uri="{BB962C8B-B14F-4D97-AF65-F5344CB8AC3E}">
        <p14:creationId xmlns:p14="http://schemas.microsoft.com/office/powerpoint/2010/main" val="1196750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425</TotalTime>
  <Words>595</Words>
  <Application>Microsoft Office PowerPoint</Application>
  <PresentationFormat>عرض على الشاشة (3:4)‏</PresentationFormat>
  <Paragraphs>28</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haider</dc:creator>
  <cp:lastModifiedBy>Win7User</cp:lastModifiedBy>
  <cp:revision>94</cp:revision>
  <dcterms:created xsi:type="dcterms:W3CDTF">2017-09-25T14:16:14Z</dcterms:created>
  <dcterms:modified xsi:type="dcterms:W3CDTF">2018-04-25T18:11:30Z</dcterms:modified>
</cp:coreProperties>
</file>