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81" r:id="rId3"/>
    <p:sldId id="265" r:id="rId4"/>
    <p:sldId id="267" r:id="rId5"/>
    <p:sldId id="268" r:id="rId6"/>
    <p:sldId id="269" r:id="rId7"/>
    <p:sldId id="270"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3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10/08/1439</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5832648"/>
          </a:xfrm>
        </p:spPr>
        <p:txBody>
          <a:bodyPr/>
          <a:lstStyle/>
          <a:p>
            <a:pPr>
              <a:buNone/>
            </a:pPr>
            <a:endParaRPr lang="en-US" dirty="0" smtClean="0">
              <a:latin typeface="Andalus" pitchFamily="18" charset="-78"/>
              <a:cs typeface="Andalus" pitchFamily="18" charset="-78"/>
            </a:endParaRPr>
          </a:p>
          <a:p>
            <a:pPr>
              <a:buNone/>
            </a:pPr>
            <a:r>
              <a:rPr lang="ar-IQ" b="1" dirty="0" smtClean="0">
                <a:latin typeface="Andalus" pitchFamily="18" charset="-78"/>
                <a:cs typeface="Andalus" pitchFamily="18" charset="-78"/>
              </a:rPr>
              <a:t>وزارة التعليم العالي والبحث العلمي  </a:t>
            </a:r>
            <a:endParaRPr lang="ar-IQ" dirty="0" smtClean="0">
              <a:latin typeface="Andalus" pitchFamily="18" charset="-78"/>
              <a:cs typeface="Andalus" pitchFamily="18" charset="-78"/>
            </a:endParaRPr>
          </a:p>
          <a:p>
            <a:pPr>
              <a:buNone/>
            </a:pPr>
            <a:r>
              <a:rPr lang="ar-IQ" b="1" dirty="0" smtClean="0">
                <a:latin typeface="Andalus" pitchFamily="18" charset="-78"/>
                <a:cs typeface="Andalus" pitchFamily="18" charset="-78"/>
              </a:rPr>
              <a:t>جامعة كربلاء – كلية </a:t>
            </a:r>
            <a:r>
              <a:rPr lang="ar-LB" b="1" dirty="0" smtClean="0">
                <a:latin typeface="Andalus" pitchFamily="18" charset="-78"/>
                <a:cs typeface="Andalus" pitchFamily="18" charset="-78"/>
              </a:rPr>
              <a:t>العلوم السياحية</a:t>
            </a:r>
            <a:r>
              <a:rPr lang="ar-IQ" b="1" dirty="0" smtClean="0">
                <a:latin typeface="Andalus" pitchFamily="18" charset="-78"/>
                <a:cs typeface="Andalus" pitchFamily="18" charset="-78"/>
              </a:rPr>
              <a:t>                                       </a:t>
            </a:r>
            <a:endParaRPr lang="ar-IQ" dirty="0" smtClean="0">
              <a:latin typeface="Andalus" pitchFamily="18" charset="-78"/>
              <a:cs typeface="Andalus" pitchFamily="18" charset="-78"/>
            </a:endParaRPr>
          </a:p>
          <a:p>
            <a:pPr>
              <a:buNone/>
            </a:pPr>
            <a:r>
              <a:rPr lang="ar-LB" b="1" dirty="0" smtClean="0">
                <a:latin typeface="Andalus" pitchFamily="18" charset="-78"/>
                <a:cs typeface="Andalus" pitchFamily="18" charset="-78"/>
              </a:rPr>
              <a:t> </a:t>
            </a:r>
            <a:r>
              <a:rPr lang="ar-IQ" b="1" dirty="0" smtClean="0">
                <a:latin typeface="Andalus" pitchFamily="18" charset="-78"/>
                <a:cs typeface="Andalus" pitchFamily="18" charset="-78"/>
              </a:rPr>
              <a:t>قسم إدارة ال</a:t>
            </a:r>
            <a:r>
              <a:rPr lang="ar-LB" b="1" dirty="0" smtClean="0">
                <a:latin typeface="Andalus" pitchFamily="18" charset="-78"/>
                <a:cs typeface="Andalus" pitchFamily="18" charset="-78"/>
              </a:rPr>
              <a:t>مؤسسات الفندقية</a:t>
            </a:r>
          </a:p>
          <a:p>
            <a:pPr>
              <a:buNone/>
            </a:pPr>
            <a:r>
              <a:rPr lang="ar-LB" b="1" dirty="0" smtClean="0">
                <a:latin typeface="Andalus" pitchFamily="18" charset="-78"/>
                <a:cs typeface="Andalus" pitchFamily="18" charset="-78"/>
              </a:rPr>
              <a:t>  مادة مبادئ علم الاقتصاد</a:t>
            </a:r>
          </a:p>
          <a:p>
            <a:pPr>
              <a:buNone/>
            </a:pPr>
            <a:r>
              <a:rPr lang="ar-LB" b="1" dirty="0" smtClean="0">
                <a:latin typeface="Andalus" pitchFamily="18" charset="-78"/>
                <a:cs typeface="Andalus" pitchFamily="18" charset="-78"/>
              </a:rPr>
              <a:t>       المرحلة الأولى</a:t>
            </a:r>
            <a:endParaRPr lang="ar-IQ" b="1" dirty="0" smtClean="0">
              <a:latin typeface="Andalus" pitchFamily="18" charset="-78"/>
              <a:cs typeface="Andalus" pitchFamily="18" charset="-78"/>
            </a:endParaRPr>
          </a:p>
          <a:p>
            <a:pPr>
              <a:buNone/>
            </a:pPr>
            <a:endParaRPr lang="ar-IQ" b="1" dirty="0" smtClean="0">
              <a:latin typeface="Andalus" pitchFamily="18" charset="-78"/>
              <a:cs typeface="Andalus" pitchFamily="18" charset="-78"/>
            </a:endParaRPr>
          </a:p>
          <a:p>
            <a:pPr algn="ctr">
              <a:buNone/>
            </a:pPr>
            <a:r>
              <a:rPr lang="ar-IQ" dirty="0" smtClean="0">
                <a:latin typeface="Andalus" pitchFamily="18" charset="-78"/>
                <a:cs typeface="Andalus" pitchFamily="18" charset="-78"/>
              </a:rPr>
              <a:t>(</a:t>
            </a:r>
            <a:r>
              <a:rPr lang="ar-LB" dirty="0" smtClean="0">
                <a:latin typeface="Andalus" pitchFamily="18" charset="-78"/>
                <a:cs typeface="Andalus" pitchFamily="18" charset="-78"/>
              </a:rPr>
              <a:t>مفهوم واهمية علم الاقتصاد</a:t>
            </a:r>
            <a:r>
              <a:rPr lang="ar-IQ" dirty="0" smtClean="0">
                <a:latin typeface="Andalus" pitchFamily="18" charset="-78"/>
                <a:cs typeface="Andalus" pitchFamily="18" charset="-78"/>
              </a:rPr>
              <a:t>)</a:t>
            </a:r>
          </a:p>
          <a:p>
            <a:pPr algn="ctr">
              <a:buNone/>
            </a:pPr>
            <a:endParaRPr lang="ar-IQ" dirty="0" smtClean="0">
              <a:latin typeface="Andalus" pitchFamily="18" charset="-78"/>
              <a:cs typeface="Andalus" pitchFamily="18" charset="-78"/>
            </a:endParaRPr>
          </a:p>
          <a:p>
            <a:pPr algn="ctr">
              <a:buNone/>
            </a:pPr>
            <a:r>
              <a:rPr lang="ar-IQ" dirty="0" smtClean="0">
                <a:latin typeface="Andalus" pitchFamily="18" charset="-78"/>
                <a:cs typeface="Andalus" pitchFamily="18" charset="-78"/>
              </a:rPr>
              <a:t> </a:t>
            </a:r>
            <a:r>
              <a:rPr lang="ar-LB" dirty="0" smtClean="0">
                <a:latin typeface="Andalus" pitchFamily="18" charset="-78"/>
                <a:cs typeface="Andalus" pitchFamily="18" charset="-78"/>
              </a:rPr>
              <a:t>مقدمة من قبل </a:t>
            </a:r>
            <a:endParaRPr lang="ar-IQ" dirty="0" smtClean="0">
              <a:latin typeface="Andalus" pitchFamily="18" charset="-78"/>
              <a:cs typeface="Andalus" pitchFamily="18" charset="-78"/>
            </a:endParaRPr>
          </a:p>
          <a:p>
            <a:pPr algn="ctr">
              <a:buNone/>
            </a:pPr>
            <a:r>
              <a:rPr lang="ar-IQ" dirty="0" smtClean="0">
                <a:latin typeface="Andalus" pitchFamily="18" charset="-78"/>
                <a:cs typeface="Andalus" pitchFamily="18" charset="-78"/>
              </a:rPr>
              <a:t> </a:t>
            </a:r>
            <a:r>
              <a:rPr lang="ar-LB" dirty="0" smtClean="0">
                <a:latin typeface="Andalus" pitchFamily="18" charset="-78"/>
                <a:cs typeface="Andalus" pitchFamily="18" charset="-78"/>
              </a:rPr>
              <a:t>م.م منتظر كاظم شمران</a:t>
            </a:r>
            <a:endParaRPr lang="ar-IQ" dirty="0" smtClean="0">
              <a:latin typeface="Andalus" pitchFamily="18" charset="-78"/>
              <a:cs typeface="Andalus" pitchFamily="18"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980728"/>
            <a:ext cx="4104456" cy="263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124744"/>
            <a:ext cx="7272808" cy="4832092"/>
          </a:xfrm>
          <a:prstGeom prst="rect">
            <a:avLst/>
          </a:prstGeom>
        </p:spPr>
        <p:txBody>
          <a:bodyPr wrap="square">
            <a:spAutoFit/>
          </a:bodyPr>
          <a:lstStyle/>
          <a:p>
            <a:pPr lvl="0"/>
            <a:r>
              <a:rPr lang="ar-IQ" sz="2800" b="1" dirty="0">
                <a:solidFill>
                  <a:srgbClr val="FF0000"/>
                </a:solidFill>
              </a:rPr>
              <a:t>مفهوم </a:t>
            </a:r>
            <a:r>
              <a:rPr lang="ar-LB" sz="2800" b="1" dirty="0">
                <a:solidFill>
                  <a:srgbClr val="FF0000"/>
                </a:solidFill>
              </a:rPr>
              <a:t> علم </a:t>
            </a:r>
            <a:r>
              <a:rPr lang="ar-IQ" sz="2800" b="1" dirty="0">
                <a:solidFill>
                  <a:srgbClr val="FF0000"/>
                </a:solidFill>
              </a:rPr>
              <a:t>الاقتصاد :- </a:t>
            </a:r>
            <a:endParaRPr lang="en-US" sz="2800" b="1" dirty="0">
              <a:solidFill>
                <a:srgbClr val="FF0000"/>
              </a:solidFill>
            </a:endParaRPr>
          </a:p>
          <a:p>
            <a:pPr algn="just"/>
            <a:r>
              <a:rPr lang="ar-IQ" sz="2800" dirty="0"/>
              <a:t>يعرف بأنه ذلك الفرع من العلوم الاجتماعية الذي يبحث في كيفية استخدام الموارد المحدودة في اشباع حاجات انسانية متعددة وغير محدودة .</a:t>
            </a:r>
            <a:endParaRPr lang="en-US" sz="2800" dirty="0"/>
          </a:p>
          <a:p>
            <a:pPr algn="just"/>
            <a:r>
              <a:rPr lang="ar-IQ" sz="2800" b="1" dirty="0">
                <a:solidFill>
                  <a:srgbClr val="FF0000"/>
                </a:solidFill>
              </a:rPr>
              <a:t>إذ يوضح التعريف حقيقتين هاتين هما :-</a:t>
            </a:r>
            <a:endParaRPr lang="en-US" sz="2800" b="1" dirty="0">
              <a:solidFill>
                <a:srgbClr val="FF0000"/>
              </a:solidFill>
            </a:endParaRPr>
          </a:p>
          <a:p>
            <a:pPr lvl="0" algn="just"/>
            <a:r>
              <a:rPr lang="ar-IQ" sz="2800" dirty="0"/>
              <a:t>الحاجات الانسانية المراد اشباعها متعددة وغير محدودة .</a:t>
            </a:r>
            <a:endParaRPr lang="en-US" sz="2800" dirty="0"/>
          </a:p>
          <a:p>
            <a:pPr lvl="0" algn="just"/>
            <a:r>
              <a:rPr lang="ar-IQ" sz="2800" dirty="0"/>
              <a:t>ان الموارد المتاحة لإشباع الحاجات الانسانية محدودة .</a:t>
            </a:r>
            <a:endParaRPr lang="en-US" sz="2800" dirty="0"/>
          </a:p>
          <a:p>
            <a:pPr algn="just"/>
            <a:r>
              <a:rPr lang="ar-IQ" sz="2800" dirty="0"/>
              <a:t>وهاتان الحقيقتان هما اساس المشكلة الاقتصادية ولولاهما لما كانت دراسة علم الاقتصاد ذات اهمية كبرى بل لما كانت هناك جدوى من دراسة علم الاقتصاد ، اما عن المشكلة الاقتصادية فتناول شقيها الحاجات والموارد فيما يلي :</a:t>
            </a:r>
            <a:endParaRPr lang="ar-LB" sz="2800" dirty="0"/>
          </a:p>
        </p:txBody>
      </p:sp>
    </p:spTree>
    <p:extLst>
      <p:ext uri="{BB962C8B-B14F-4D97-AF65-F5344CB8AC3E}">
        <p14:creationId xmlns:p14="http://schemas.microsoft.com/office/powerpoint/2010/main" val="1251377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976664"/>
          </a:xfrm>
        </p:spPr>
        <p:txBody>
          <a:bodyPr/>
          <a:lstStyle/>
          <a:p>
            <a:pPr lvl="0"/>
            <a:r>
              <a:rPr lang="ar-IQ" b="1" dirty="0">
                <a:solidFill>
                  <a:srgbClr val="FF0000"/>
                </a:solidFill>
              </a:rPr>
              <a:t>الحاجات الانسانية :- </a:t>
            </a:r>
            <a:endParaRPr lang="en-US" dirty="0">
              <a:solidFill>
                <a:srgbClr val="FF0000"/>
              </a:solidFill>
            </a:endParaRPr>
          </a:p>
          <a:p>
            <a:pPr marL="0" indent="0" algn="just">
              <a:buNone/>
            </a:pPr>
            <a:r>
              <a:rPr lang="ar-IQ" dirty="0" smtClean="0"/>
              <a:t>ان </a:t>
            </a:r>
            <a:r>
              <a:rPr lang="ar-IQ" dirty="0"/>
              <a:t>الحاجات الانسانية </a:t>
            </a:r>
            <a:r>
              <a:rPr lang="en-US" dirty="0"/>
              <a:t>Human Needs</a:t>
            </a:r>
            <a:r>
              <a:rPr lang="ar-IQ" dirty="0"/>
              <a:t> تتمثل في الشعور بالحرمان مصحوب برغبة </a:t>
            </a:r>
            <a:r>
              <a:rPr lang="en-US" dirty="0"/>
              <a:t>Desire</a:t>
            </a:r>
            <a:r>
              <a:rPr lang="ar-IQ" dirty="0"/>
              <a:t> معينة لدى الفرد في الحصول على وسائل الاشباع المختلفة لإزالة هذا الحرمان ، وعندما تتضح هذه الحاجة تصبح رغبة وعليه فأنه للتفرقة بين الحاجة والرغبة يمكن القول بان الانسان يحتاج من وجهة النظر البيولوجية الى نوع معين من التغذية لتمد جسمه بوحدات من السعرات </a:t>
            </a:r>
            <a:r>
              <a:rPr lang="ar-IQ" dirty="0" smtClean="0"/>
              <a:t>الحرار</a:t>
            </a:r>
            <a:r>
              <a:rPr lang="ar-LB" dirty="0" err="1" smtClean="0"/>
              <a:t>ية</a:t>
            </a:r>
            <a:r>
              <a:rPr lang="ar-LB" dirty="0" smtClean="0"/>
              <a:t> </a:t>
            </a:r>
            <a:r>
              <a:rPr lang="ar-IQ" dirty="0" smtClean="0"/>
              <a:t>الصحية </a:t>
            </a:r>
            <a:r>
              <a:rPr lang="ar-IQ" dirty="0"/>
              <a:t>الى سكن صحي </a:t>
            </a:r>
            <a:r>
              <a:rPr lang="ar-IQ" dirty="0" smtClean="0"/>
              <a:t>مريح </a:t>
            </a:r>
            <a:r>
              <a:rPr lang="ar-IQ" dirty="0"/>
              <a:t>، ومن وجهة النظر الادبية يحتاج الى قدر من التعلم والتثقيف وكل هذه الحاجات وغيرها لا تتحدد بمعايير موضوعية وقد لا تتماشى في طبيعتها مع الرغبات التي يشعر بها الانسان لذلك فان كلمة رغبة تستخدم للتعبير عن الشعور بالنقص في اشباع معين لدى الانسان يفضي به الى نوع من السلوك الموجه لتحقيق هذا الاشباع .</a:t>
            </a:r>
            <a:endParaRPr lang="en-US" dirty="0"/>
          </a:p>
          <a:p>
            <a:pPr marL="0" indent="0" algn="just">
              <a:buNone/>
            </a:pP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8229600" cy="5688632"/>
          </a:xfrm>
        </p:spPr>
        <p:txBody>
          <a:bodyPr/>
          <a:lstStyle/>
          <a:p>
            <a:pPr>
              <a:lnSpc>
                <a:spcPct val="150000"/>
              </a:lnSpc>
            </a:pPr>
            <a:r>
              <a:rPr lang="ar-IQ" dirty="0"/>
              <a:t>والحاجات الانسانية اما فطرية يولد بها الانسان ويحتاجها تلقائياً كالحاجة الى الغذاء والمأوى والملبس وأما مكتسبة تتطور وتختلف مع نمو الانسان وتغير ظروفه كالحاجة الى مختلف السلع الكمالية والخدمات ويقوم الفرد باستهلاك تلك السلع والخدمات التي تشبع من لديه رغبة او حاجة معينة والتي تحقق له منفعة اقتصادية . </a:t>
            </a:r>
            <a:endParaRPr lang="en-US" dirty="0"/>
          </a:p>
          <a:p>
            <a:pPr>
              <a:lnSpc>
                <a:spcPct val="150000"/>
              </a:lnSpc>
            </a:pPr>
            <a:r>
              <a:rPr lang="ar-IQ" b="1" dirty="0">
                <a:solidFill>
                  <a:srgbClr val="FF0000"/>
                </a:solidFill>
              </a:rPr>
              <a:t>ويقصد بالمنفعة </a:t>
            </a:r>
            <a:r>
              <a:rPr lang="en-US" b="1" dirty="0">
                <a:solidFill>
                  <a:srgbClr val="FF0000"/>
                </a:solidFill>
              </a:rPr>
              <a:t>Utility</a:t>
            </a:r>
            <a:r>
              <a:rPr lang="ar-IQ" dirty="0"/>
              <a:t> من الناحية الاقتصادية تلك القوة الكامنة في السلعة والخدمة والتي تشبع رغبة انسانية معينة .</a:t>
            </a:r>
            <a:endParaRPr lang="en-US" dirty="0"/>
          </a:p>
          <a:p>
            <a:pPr>
              <a:lnSpc>
                <a:spcPct val="150000"/>
              </a:lnSpc>
            </a:pP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8229600" cy="5616624"/>
          </a:xfrm>
        </p:spPr>
        <p:txBody>
          <a:bodyPr>
            <a:normAutofit fontScale="92500" lnSpcReduction="10000"/>
          </a:bodyPr>
          <a:lstStyle/>
          <a:p>
            <a:pPr lvl="0"/>
            <a:r>
              <a:rPr lang="ar-IQ" sz="3200" b="1" dirty="0"/>
              <a:t> </a:t>
            </a:r>
            <a:r>
              <a:rPr lang="ar-IQ" sz="3200" b="1" dirty="0">
                <a:solidFill>
                  <a:srgbClr val="FF0000"/>
                </a:solidFill>
              </a:rPr>
              <a:t>الموارد :-</a:t>
            </a:r>
            <a:endParaRPr lang="en-US" sz="3200" dirty="0">
              <a:solidFill>
                <a:srgbClr val="FF0000"/>
              </a:solidFill>
            </a:endParaRPr>
          </a:p>
          <a:p>
            <a:pPr marL="0" indent="0" algn="just">
              <a:buNone/>
            </a:pPr>
            <a:r>
              <a:rPr lang="ar-IQ" sz="3200" dirty="0" smtClean="0"/>
              <a:t> </a:t>
            </a:r>
            <a:r>
              <a:rPr lang="ar-IQ" sz="3200" dirty="0"/>
              <a:t>يتضح لنا ان هناك حاجة انسانية تتحول الى رغبة تتطلب الاشباع وهناك وسائل كفيلة بإشباع الرغبات هذه الوسائل هي الموارد الاقتصادية </a:t>
            </a:r>
            <a:r>
              <a:rPr lang="en-US" sz="3200" dirty="0"/>
              <a:t>Economic Resources</a:t>
            </a:r>
            <a:r>
              <a:rPr lang="ar-IQ" sz="3200" dirty="0"/>
              <a:t> والمتمثلة في الموارد الطبيعية والبشرية والرأسمالية التي تستخدم في انتاج السلع </a:t>
            </a:r>
            <a:r>
              <a:rPr lang="en-US" sz="3200" dirty="0"/>
              <a:t>Goods</a:t>
            </a:r>
            <a:r>
              <a:rPr lang="ar-IQ" sz="3200" dirty="0"/>
              <a:t> او الخدمات </a:t>
            </a:r>
            <a:r>
              <a:rPr lang="en-US" sz="3200" dirty="0"/>
              <a:t>Service</a:t>
            </a:r>
            <a:r>
              <a:rPr lang="ar-IQ" sz="3200" dirty="0"/>
              <a:t> وتتميز الموارد بأنها نادرة بالنسبة لكثرة الحاجات ومعيار الندرة هو وجود ثمن لتلك الموارد وعليه تسمى موارد اقتصادية تمييزاً لها عن الموارد الحرة </a:t>
            </a:r>
            <a:r>
              <a:rPr lang="en-US" sz="3200" dirty="0"/>
              <a:t>Free Resources</a:t>
            </a:r>
            <a:r>
              <a:rPr lang="ar-IQ" sz="3200" dirty="0"/>
              <a:t> التي لا ثمن لها وتوجد في الطبيعة بكميات كبيرة ، ولا يبذل الانسان جهد للحصول عليها كالشمس والهواء ومياه البحر ، ويفضل الاقتصاديون تقسيم الموارد حسب دورها في العملية الانتاجية ويطلق عليها عناصر الانتاج وهي : </a:t>
            </a:r>
            <a:r>
              <a:rPr lang="ar-IQ" sz="3200" dirty="0">
                <a:solidFill>
                  <a:srgbClr val="FF0000"/>
                </a:solidFill>
              </a:rPr>
              <a:t>الارض – الطبيعة – العمل – رأس المال – والتنظيم .</a:t>
            </a:r>
            <a:endParaRPr lang="ar-SA" sz="3200"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904656"/>
          </a:xfrm>
        </p:spPr>
        <p:txBody>
          <a:bodyPr/>
          <a:lstStyle/>
          <a:p>
            <a:pPr algn="just">
              <a:buNone/>
            </a:pPr>
            <a:r>
              <a:rPr lang="ar-IQ" dirty="0"/>
              <a:t>ان الموارد الاقتصادية في المجتمع </a:t>
            </a:r>
            <a:r>
              <a:rPr lang="ar-IQ" dirty="0" smtClean="0"/>
              <a:t>من</a:t>
            </a:r>
            <a:r>
              <a:rPr lang="ar-LB" dirty="0" smtClean="0"/>
              <a:t>ها</a:t>
            </a:r>
            <a:r>
              <a:rPr lang="ar-IQ" dirty="0" smtClean="0"/>
              <a:t> </a:t>
            </a:r>
            <a:r>
              <a:rPr lang="ar-IQ" dirty="0"/>
              <a:t>موارد طبيعية وبشرية ورأسمالية هي مصدر عناصر الانتاج او عوامل الانتاج التي تستخدم في انتاج السلع والخدمات اللازمة لإشباع الحاجات الانسانية وهذا الانتاج من السلع والخدمات يندرج تحت قسمين :-</a:t>
            </a:r>
            <a:endParaRPr lang="en-US" dirty="0"/>
          </a:p>
          <a:p>
            <a:pPr lvl="0"/>
            <a:r>
              <a:rPr lang="ar-IQ" dirty="0"/>
              <a:t>الانتاج المادي او الملموس الذي نطلق عليه عموماً السلع كالمواد الغذائية والملابس والادوات ... الخ .</a:t>
            </a:r>
            <a:endParaRPr lang="en-US" dirty="0"/>
          </a:p>
          <a:p>
            <a:pPr lvl="0"/>
            <a:r>
              <a:rPr lang="ar-IQ" dirty="0"/>
              <a:t>الانتاج غير المادي أو غير الملموس ويعرف بالخدمات كالتعليم والصحة </a:t>
            </a:r>
            <a:r>
              <a:rPr lang="ar-LB" dirty="0" smtClean="0"/>
              <a:t>والخدمة الفندقية </a:t>
            </a:r>
            <a:r>
              <a:rPr lang="ar-IQ" dirty="0" smtClean="0"/>
              <a:t>وغيره</a:t>
            </a:r>
            <a:r>
              <a:rPr lang="ar-LB" dirty="0" smtClean="0"/>
              <a:t>ا</a:t>
            </a:r>
            <a:r>
              <a:rPr lang="ar-IQ" dirty="0" smtClean="0"/>
              <a:t>.</a:t>
            </a:r>
            <a:endParaRPr lang="ar-LB" dirty="0" smtClean="0"/>
          </a:p>
          <a:p>
            <a:pPr marL="0" indent="0">
              <a:buNone/>
            </a:pPr>
            <a:r>
              <a:rPr lang="ar-IQ" dirty="0"/>
              <a:t>وكلا من الانتاج المادي وغير المادي يسهم في اشباع الحاجات الانسانية وهذا مع الاشارة الى ان كل شيء له القدرة على الاشباع يمكن ان يطلق عليه في العرف الاقتصادي سلعة بغض النظر عن نوعها ويمكن تقسيم السلع التي تشبع الحاجات الانسانية الى عدة تقسيمات :-</a:t>
            </a:r>
            <a:endParaRPr lang="en-US" dirty="0"/>
          </a:p>
          <a:p>
            <a:pPr marL="0" lvl="0" indent="0">
              <a:buNone/>
            </a:pPr>
            <a:endParaRPr lang="en-US" dirty="0"/>
          </a:p>
          <a:p>
            <a:pPr algn="just">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96752"/>
            <a:ext cx="8229600" cy="5976664"/>
          </a:xfrm>
        </p:spPr>
        <p:txBody>
          <a:bodyPr>
            <a:normAutofit/>
          </a:bodyPr>
          <a:lstStyle/>
          <a:p>
            <a:pPr lvl="0">
              <a:lnSpc>
                <a:spcPct val="150000"/>
              </a:lnSpc>
            </a:pPr>
            <a:r>
              <a:rPr lang="ar-IQ" b="1" dirty="0"/>
              <a:t>سلع ضرورية .</a:t>
            </a:r>
            <a:endParaRPr lang="en-US" b="1" dirty="0"/>
          </a:p>
          <a:p>
            <a:pPr lvl="0">
              <a:lnSpc>
                <a:spcPct val="150000"/>
              </a:lnSpc>
            </a:pPr>
            <a:r>
              <a:rPr lang="ar-IQ" b="1" dirty="0"/>
              <a:t>سلع كمالية .</a:t>
            </a:r>
            <a:endParaRPr lang="en-US" b="1" dirty="0"/>
          </a:p>
          <a:p>
            <a:pPr lvl="0">
              <a:lnSpc>
                <a:spcPct val="150000"/>
              </a:lnSpc>
            </a:pPr>
            <a:r>
              <a:rPr lang="ar-IQ" b="1" dirty="0"/>
              <a:t>سلع عادية وسلع دنيا .</a:t>
            </a:r>
            <a:endParaRPr lang="en-US" b="1" dirty="0"/>
          </a:p>
          <a:p>
            <a:pPr lvl="0">
              <a:lnSpc>
                <a:spcPct val="150000"/>
              </a:lnSpc>
            </a:pPr>
            <a:r>
              <a:rPr lang="ar-IQ" b="1" dirty="0"/>
              <a:t>سلع استهلاكية .</a:t>
            </a:r>
            <a:endParaRPr lang="en-US" b="1" dirty="0"/>
          </a:p>
          <a:p>
            <a:pPr lvl="0">
              <a:lnSpc>
                <a:spcPct val="150000"/>
              </a:lnSpc>
            </a:pPr>
            <a:r>
              <a:rPr lang="ar-IQ" b="1" dirty="0"/>
              <a:t>سلع انتاجية .</a:t>
            </a:r>
            <a:endParaRPr lang="en-US" b="1" dirty="0"/>
          </a:p>
          <a:p>
            <a:pPr lvl="0">
              <a:lnSpc>
                <a:spcPct val="150000"/>
              </a:lnSpc>
            </a:pPr>
            <a:r>
              <a:rPr lang="ar-IQ" b="1" dirty="0"/>
              <a:t>سلع بديلة وسلع مكملة وما الى ذلك .</a:t>
            </a:r>
            <a:endParaRPr lang="en-US" b="1" dirty="0"/>
          </a:p>
          <a:p>
            <a:pPr algn="just">
              <a:lnSpc>
                <a:spcPct val="150000"/>
              </a:lnSpc>
              <a:buNone/>
            </a:pPr>
            <a:endParaRPr lang="en-US" b="1"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279</TotalTime>
  <Words>565</Words>
  <Application>Microsoft Office PowerPoint</Application>
  <PresentationFormat>عرض على الشاشة (3:4)‏</PresentationFormat>
  <Paragraphs>33</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haider</dc:creator>
  <cp:lastModifiedBy>Win7User</cp:lastModifiedBy>
  <cp:revision>83</cp:revision>
  <dcterms:created xsi:type="dcterms:W3CDTF">2017-09-25T14:16:14Z</dcterms:created>
  <dcterms:modified xsi:type="dcterms:W3CDTF">2018-04-25T14:19:24Z</dcterms:modified>
</cp:coreProperties>
</file>