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1" r:id="rId3"/>
    <p:sldId id="265" r:id="rId4"/>
    <p:sldId id="267" r:id="rId5"/>
    <p:sldId id="268" r:id="rId6"/>
    <p:sldId id="283"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10/08/1439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832648"/>
          </a:xfrm>
        </p:spPr>
        <p:txBody>
          <a:bodyPr>
            <a:normAutofit/>
          </a:bodyPr>
          <a:lstStyle/>
          <a:p>
            <a:pPr>
              <a:buNone/>
            </a:pPr>
            <a:endParaRPr lang="en-US"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وزارة التعليم العالي والبحث العلمي  </a:t>
            </a:r>
            <a:endParaRPr lang="ar-IQ"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جامعة كربلاء – كلية </a:t>
            </a:r>
            <a:r>
              <a:rPr lang="ar-LB" b="1" dirty="0" smtClean="0">
                <a:latin typeface="Andalus" pitchFamily="18" charset="-78"/>
                <a:cs typeface="Andalus" pitchFamily="18" charset="-78"/>
              </a:rPr>
              <a:t>العلوم السياحية</a:t>
            </a:r>
            <a:r>
              <a:rPr lang="ar-IQ" b="1" dirty="0" smtClean="0">
                <a:latin typeface="Andalus" pitchFamily="18" charset="-78"/>
                <a:cs typeface="Andalus" pitchFamily="18" charset="-78"/>
              </a:rPr>
              <a:t>                                       </a:t>
            </a:r>
            <a:endParaRPr lang="ar-IQ" dirty="0" smtClean="0">
              <a:latin typeface="Andalus" pitchFamily="18" charset="-78"/>
              <a:cs typeface="Andalus" pitchFamily="18" charset="-78"/>
            </a:endParaRPr>
          </a:p>
          <a:p>
            <a:pPr>
              <a:buNone/>
            </a:pPr>
            <a:r>
              <a:rPr lang="ar-LB" b="1" dirty="0" smtClean="0">
                <a:latin typeface="Andalus" pitchFamily="18" charset="-78"/>
                <a:cs typeface="Andalus" pitchFamily="18" charset="-78"/>
              </a:rPr>
              <a:t> </a:t>
            </a:r>
            <a:r>
              <a:rPr lang="ar-IQ" b="1" dirty="0" smtClean="0">
                <a:latin typeface="Andalus" pitchFamily="18" charset="-78"/>
                <a:cs typeface="Andalus" pitchFamily="18" charset="-78"/>
              </a:rPr>
              <a:t>قسم إدارة ال</a:t>
            </a:r>
            <a:r>
              <a:rPr lang="ar-LB" b="1" dirty="0" smtClean="0">
                <a:latin typeface="Andalus" pitchFamily="18" charset="-78"/>
                <a:cs typeface="Andalus" pitchFamily="18" charset="-78"/>
              </a:rPr>
              <a:t>مؤسسات الفندقية</a:t>
            </a:r>
          </a:p>
          <a:p>
            <a:pPr>
              <a:buNone/>
            </a:pPr>
            <a:r>
              <a:rPr lang="ar-LB" b="1" dirty="0" smtClean="0">
                <a:latin typeface="Andalus" pitchFamily="18" charset="-78"/>
                <a:cs typeface="Andalus" pitchFamily="18" charset="-78"/>
              </a:rPr>
              <a:t>  مادة إدارة الموارد البشرية</a:t>
            </a:r>
          </a:p>
          <a:p>
            <a:pPr>
              <a:buNone/>
            </a:pPr>
            <a:r>
              <a:rPr lang="ar-LB" b="1" dirty="0" smtClean="0">
                <a:latin typeface="Andalus" pitchFamily="18" charset="-78"/>
                <a:cs typeface="Andalus" pitchFamily="18" charset="-78"/>
              </a:rPr>
              <a:t>         المرحلة الرابعة</a:t>
            </a:r>
            <a:endParaRPr lang="ar-IQ" b="1" dirty="0" smtClean="0">
              <a:latin typeface="Andalus" pitchFamily="18" charset="-78"/>
              <a:cs typeface="Andalus" pitchFamily="18" charset="-78"/>
            </a:endParaRPr>
          </a:p>
          <a:p>
            <a:pPr>
              <a:buNone/>
            </a:pPr>
            <a:endParaRPr lang="ar-IQ" b="1" dirty="0" smtClean="0">
              <a:latin typeface="Andalus" pitchFamily="18" charset="-78"/>
              <a:cs typeface="Andalus" pitchFamily="18" charset="-78"/>
            </a:endParaRPr>
          </a:p>
          <a:p>
            <a:pPr algn="ctr">
              <a:buNone/>
            </a:pPr>
            <a:r>
              <a:rPr lang="ar-IQ" b="1" dirty="0" smtClean="0">
                <a:solidFill>
                  <a:srgbClr val="FF0000"/>
                </a:solidFill>
                <a:latin typeface="Andalus" pitchFamily="18" charset="-78"/>
                <a:cs typeface="Andalus" pitchFamily="18" charset="-78"/>
              </a:rPr>
              <a:t>(</a:t>
            </a:r>
            <a:r>
              <a:rPr lang="ar-LB" b="1" dirty="0" smtClean="0">
                <a:solidFill>
                  <a:srgbClr val="FF0000"/>
                </a:solidFill>
                <a:latin typeface="Andalus" pitchFamily="18" charset="-78"/>
                <a:cs typeface="Andalus" pitchFamily="18" charset="-78"/>
              </a:rPr>
              <a:t>أهداف إدارة </a:t>
            </a:r>
            <a:r>
              <a:rPr lang="ar-LB" b="1" dirty="0" smtClean="0">
                <a:solidFill>
                  <a:srgbClr val="FF0000"/>
                </a:solidFill>
                <a:latin typeface="Andalus" pitchFamily="18" charset="-78"/>
                <a:cs typeface="Andalus" pitchFamily="18" charset="-78"/>
              </a:rPr>
              <a:t>الموارد البشرية</a:t>
            </a:r>
            <a:r>
              <a:rPr lang="ar-IQ" b="1" dirty="0" smtClean="0">
                <a:solidFill>
                  <a:srgbClr val="FF0000"/>
                </a:solidFill>
                <a:latin typeface="Andalus" pitchFamily="18" charset="-78"/>
                <a:cs typeface="Andalus" pitchFamily="18" charset="-78"/>
              </a:rPr>
              <a:t>)</a:t>
            </a:r>
            <a:endParaRPr lang="ar-LB" b="1" dirty="0">
              <a:solidFill>
                <a:srgbClr val="FF0000"/>
              </a:solidFill>
              <a:latin typeface="Andalus" pitchFamily="18" charset="-78"/>
              <a:cs typeface="Andalus" pitchFamily="18" charset="-78"/>
            </a:endParaRPr>
          </a:p>
          <a:p>
            <a:pPr algn="ctr">
              <a:buNone/>
            </a:pPr>
            <a:r>
              <a:rPr lang="en-US" b="1" dirty="0">
                <a:solidFill>
                  <a:srgbClr val="FF0000"/>
                </a:solidFill>
              </a:rPr>
              <a:t>The </a:t>
            </a:r>
            <a:r>
              <a:rPr lang="en-US" b="1" dirty="0" smtClean="0">
                <a:solidFill>
                  <a:srgbClr val="FF0000"/>
                </a:solidFill>
              </a:rPr>
              <a:t>objectives of </a:t>
            </a:r>
            <a:r>
              <a:rPr lang="en-US" b="1" dirty="0">
                <a:solidFill>
                  <a:srgbClr val="FF0000"/>
                </a:solidFill>
              </a:rPr>
              <a:t>human resources management</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مقدمة من قبل </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م.م منتظر كاظم شمران</a:t>
            </a:r>
            <a:endParaRPr lang="ar-IQ" dirty="0" smtClean="0">
              <a:latin typeface="Andalus" pitchFamily="18" charset="-78"/>
              <a:cs typeface="Andalus" pitchFamily="18"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56" y="702690"/>
            <a:ext cx="4176464"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908720"/>
            <a:ext cx="7272808" cy="5693866"/>
          </a:xfrm>
          <a:prstGeom prst="rect">
            <a:avLst/>
          </a:prstGeom>
        </p:spPr>
        <p:txBody>
          <a:bodyPr wrap="square">
            <a:spAutoFit/>
          </a:bodyPr>
          <a:lstStyle/>
          <a:p>
            <a:pPr lvl="0" algn="justLow"/>
            <a:r>
              <a:rPr lang="ar-LB" sz="2800" dirty="0">
                <a:solidFill>
                  <a:srgbClr val="0070C0"/>
                </a:solidFill>
              </a:rPr>
              <a:t>تسعى إدارة الموارد البشريّة لتحقيق أكبر مُعدّلٍ ممكن من الكفاءة في </a:t>
            </a:r>
            <a:r>
              <a:rPr lang="ar-LB" sz="2800" dirty="0" smtClean="0">
                <a:solidFill>
                  <a:srgbClr val="0070C0"/>
                </a:solidFill>
              </a:rPr>
              <a:t>إداء </a:t>
            </a:r>
            <a:r>
              <a:rPr lang="ar-LB" sz="2800" dirty="0">
                <a:solidFill>
                  <a:srgbClr val="0070C0"/>
                </a:solidFill>
              </a:rPr>
              <a:t>الموظّفين في المُنظمة أو المُؤسّسة؛ من خلال الاهتمام بالوصول للأهداف الآتية</a:t>
            </a:r>
            <a:r>
              <a:rPr lang="ar-LB" sz="2800" dirty="0" smtClean="0">
                <a:solidFill>
                  <a:srgbClr val="0070C0"/>
                </a:solidFill>
              </a:rPr>
              <a:t>:</a:t>
            </a:r>
          </a:p>
          <a:p>
            <a:pPr lvl="0"/>
            <a:r>
              <a:rPr lang="ar-SA" sz="2800" b="1" dirty="0">
                <a:solidFill>
                  <a:srgbClr val="FF0000"/>
                </a:solidFill>
              </a:rPr>
              <a:t>أهداف </a:t>
            </a:r>
            <a:r>
              <a:rPr lang="ar-SA" sz="2800" b="1" dirty="0" smtClean="0">
                <a:solidFill>
                  <a:srgbClr val="FF0000"/>
                </a:solidFill>
              </a:rPr>
              <a:t>التوظيف</a:t>
            </a:r>
            <a:r>
              <a:rPr lang="ar-LB" sz="2800" b="1" dirty="0" smtClean="0">
                <a:solidFill>
                  <a:srgbClr val="FF0000"/>
                </a:solidFill>
              </a:rPr>
              <a:t>:</a:t>
            </a:r>
            <a:endParaRPr lang="en-US" sz="2800" dirty="0">
              <a:solidFill>
                <a:srgbClr val="FF0000"/>
              </a:solidFill>
            </a:endParaRPr>
          </a:p>
          <a:p>
            <a:pPr algn="just"/>
            <a:r>
              <a:rPr lang="ar-SA" sz="2800" dirty="0"/>
              <a:t> </a:t>
            </a:r>
            <a:r>
              <a:rPr lang="ar-SA" sz="2800" dirty="0" smtClean="0"/>
              <a:t>يهتم </a:t>
            </a:r>
            <a:r>
              <a:rPr lang="ar-SA" sz="2800" dirty="0"/>
              <a:t>مديرو الموارد البشرية </a:t>
            </a:r>
            <a:r>
              <a:rPr lang="ar-SA" sz="2800" dirty="0" smtClean="0"/>
              <a:t>أولا</a:t>
            </a:r>
            <a:r>
              <a:rPr lang="ar-LB" sz="2800" dirty="0" smtClean="0"/>
              <a:t>ً</a:t>
            </a:r>
            <a:r>
              <a:rPr lang="ar-SA" sz="2800" dirty="0" smtClean="0"/>
              <a:t> </a:t>
            </a:r>
            <a:r>
              <a:rPr lang="ar-SA" sz="2800" dirty="0"/>
              <a:t>بضمان توفير الموظفين على نحو ملائم، وبالتالي يمكنهم الاستفادة من الموارد البشرية التي يحتاجونها. وهذا ينطوي على تصميم الهياكل التنظيمية وتحديد تحت أي نوع من العقد سوف تعمل مجموعات مختلفة من الموظفين (أو المقاولين من الباطن)، قبل توظيف واختيار وتطوير الناس المطلوبة </a:t>
            </a:r>
            <a:r>
              <a:rPr lang="ar-SA" sz="2800" dirty="0" smtClean="0"/>
              <a:t>لمل</a:t>
            </a:r>
            <a:r>
              <a:rPr lang="ar-LB" sz="2800" dirty="0" smtClean="0"/>
              <a:t>أ</a:t>
            </a:r>
            <a:r>
              <a:rPr lang="ar-SA" sz="2800" dirty="0" smtClean="0"/>
              <a:t> الأدوار</a:t>
            </a:r>
            <a:r>
              <a:rPr lang="ar-LB" sz="2800" dirty="0" smtClean="0"/>
              <a:t> (</a:t>
            </a:r>
            <a:r>
              <a:rPr lang="ar-SA" sz="2800" dirty="0" smtClean="0"/>
              <a:t>الأشخاص </a:t>
            </a:r>
            <a:r>
              <a:rPr lang="ar-SA" sz="2800" dirty="0"/>
              <a:t>المناسبين مع المهارات </a:t>
            </a:r>
            <a:r>
              <a:rPr lang="ar-SA" sz="2800" dirty="0" smtClean="0"/>
              <a:t>المناسبة</a:t>
            </a:r>
            <a:r>
              <a:rPr lang="ar-LB" sz="2800" dirty="0" smtClean="0"/>
              <a:t>)</a:t>
            </a:r>
            <a:r>
              <a:rPr lang="ar-SA" sz="2800" dirty="0" smtClean="0"/>
              <a:t> </a:t>
            </a:r>
            <a:r>
              <a:rPr lang="ar-SA" sz="2800" dirty="0"/>
              <a:t>لتقديم خدماتها عند الحاجة, وهناك حاجة إلى التنافس بفعالية في سوق العمل عن طريق توظيف واستبقاء أفضل قوة عمل متاحة بأجور معقولة. </a:t>
            </a:r>
            <a:endParaRPr lang="ar-LB" sz="2800" dirty="0" smtClean="0"/>
          </a:p>
        </p:txBody>
      </p:sp>
    </p:spTree>
    <p:extLst>
      <p:ext uri="{BB962C8B-B14F-4D97-AF65-F5344CB8AC3E}">
        <p14:creationId xmlns:p14="http://schemas.microsoft.com/office/powerpoint/2010/main" val="125137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4896544"/>
          </a:xfrm>
        </p:spPr>
        <p:txBody>
          <a:bodyPr>
            <a:normAutofit lnSpcReduction="10000"/>
          </a:bodyPr>
          <a:lstStyle/>
          <a:p>
            <a:pPr lvl="0"/>
            <a:r>
              <a:rPr lang="ar-SA" b="1" dirty="0">
                <a:solidFill>
                  <a:srgbClr val="FF0000"/>
                </a:solidFill>
              </a:rPr>
              <a:t>أهداف </a:t>
            </a:r>
            <a:r>
              <a:rPr lang="ar-SA" b="1" dirty="0" smtClean="0">
                <a:solidFill>
                  <a:srgbClr val="FF0000"/>
                </a:solidFill>
              </a:rPr>
              <a:t>الأداء</a:t>
            </a:r>
            <a:r>
              <a:rPr lang="ar-LB" b="1" dirty="0" smtClean="0">
                <a:solidFill>
                  <a:srgbClr val="FF0000"/>
                </a:solidFill>
              </a:rPr>
              <a:t>:</a:t>
            </a:r>
            <a:endParaRPr lang="en-US" dirty="0">
              <a:solidFill>
                <a:srgbClr val="FF0000"/>
              </a:solidFill>
            </a:endParaRPr>
          </a:p>
          <a:p>
            <a:pPr marL="0" indent="0" algn="just">
              <a:buNone/>
            </a:pPr>
            <a:r>
              <a:rPr lang="ar-LB" dirty="0" smtClean="0"/>
              <a:t>عند </a:t>
            </a:r>
            <a:r>
              <a:rPr lang="ar-SA" dirty="0" smtClean="0"/>
              <a:t>تحديد </a:t>
            </a:r>
            <a:r>
              <a:rPr lang="ar-SA" dirty="0"/>
              <a:t>القوة العاملة المطلوبة، يسعى مديرو الموارد البشرية إلى ضمان أن يكون  العاملين متحمسين وملتزمين لتحقيق أقصى قدر من أدائهم في أدوارهم المختلفة وللتدريب والتطوير دور يؤديه وكذلك نظم المكافأة لتحقيق أقصى قدر من الجهد وتركيز الاهتمام على أهداف الأداء وفي العديد من المنظمات ولا سيما حيث تؤدي نقابات العمال دورا هاما، يتفاوض مديرو الموارد البشرية على تحسين الأداء مع القوى العاملة. ويتطلب تحقيق أهداف الأداء أيضا من  متخصصي الموارد البشرية المساعدة في  تنظيم الموظفين على نحو فعال ومنصف حينما يكون السلوك الفردي / أو معايير الأداء غير مرضية. ويمكن لمهام الرعاية الاجتماعية أن تساعد أيضا الأداء عن طريق تقديم مساعدة بناءة إلى الأشخاص الذين لم يحقق أداءهم بسبب المرض أو الظروف الشخصية الصعبة.  </a:t>
            </a:r>
            <a:endParaRPr lang="en-US" dirty="0"/>
          </a:p>
          <a:p>
            <a:pPr marL="0" lvl="0" indent="0" algn="justLow">
              <a:lnSpc>
                <a:spcPct val="150000"/>
              </a:lnSpc>
              <a:buNone/>
            </a:pP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5688632"/>
          </a:xfrm>
        </p:spPr>
        <p:txBody>
          <a:bodyPr>
            <a:normAutofit lnSpcReduction="10000"/>
          </a:bodyPr>
          <a:lstStyle/>
          <a:p>
            <a:pPr lvl="0"/>
            <a:r>
              <a:rPr lang="ar-SA" b="1" dirty="0"/>
              <a:t> </a:t>
            </a:r>
            <a:r>
              <a:rPr lang="ar-SA" b="1" dirty="0">
                <a:solidFill>
                  <a:srgbClr val="FF0000"/>
                </a:solidFill>
              </a:rPr>
              <a:t>أهداف ادارة </a:t>
            </a:r>
            <a:r>
              <a:rPr lang="ar-SA" b="1" dirty="0" smtClean="0">
                <a:solidFill>
                  <a:srgbClr val="FF0000"/>
                </a:solidFill>
              </a:rPr>
              <a:t>التغيير</a:t>
            </a:r>
            <a:r>
              <a:rPr lang="ar-LB" b="1" dirty="0" smtClean="0">
                <a:solidFill>
                  <a:srgbClr val="FF0000"/>
                </a:solidFill>
              </a:rPr>
              <a:t>:</a:t>
            </a:r>
            <a:endParaRPr lang="en-US" dirty="0">
              <a:solidFill>
                <a:srgbClr val="FF0000"/>
              </a:solidFill>
            </a:endParaRPr>
          </a:p>
          <a:p>
            <a:pPr marL="0" indent="0" algn="just">
              <a:buNone/>
            </a:pPr>
            <a:r>
              <a:rPr lang="ar-SA" dirty="0" smtClean="0"/>
              <a:t>تتعلق </a:t>
            </a:r>
            <a:r>
              <a:rPr lang="ar-SA" dirty="0"/>
              <a:t>المجموعة الثالثة من الأهداف الأساسية في كل الأعمال تقريبا بالدور الذي </a:t>
            </a:r>
            <a:r>
              <a:rPr lang="ar-SA" dirty="0" smtClean="0"/>
              <a:t>ت</a:t>
            </a:r>
            <a:r>
              <a:rPr lang="ar-LB" dirty="0"/>
              <a:t>ؤ</a:t>
            </a:r>
            <a:r>
              <a:rPr lang="ar-SA" dirty="0" smtClean="0"/>
              <a:t>ديه </a:t>
            </a:r>
            <a:r>
              <a:rPr lang="ar-SA" dirty="0"/>
              <a:t>ادارة الموارد البشرية في إدارة التغيير بشكل فعال, التغير المتكرر لا يأتي على طول في حلقات محددة بسهولة عجلت من قبل بعض عامل خارجي. وبدلا من ذلك، فهي متوطنة ومستمرة تماما، تتولد عن الحاجة المستمرة إلى الابتكار بدءا من الضغوط البيئية المحددة التغيير يأتي في أشكال مختلفة وأحيانا تكون مجرد هيكلية تتطلب إعادة تنظيم الأنشطة أو إدخال أشخاص جدد إلى أدوار معينة وفي أحيان أخرى، يلتمس التغيير الثقافي من أجل تغيير المواقف أو الفلسفات أو المعايير التنظيمية القائمة منذ وقت طويل. وفي أي من هذه السيناريوهات يمكن أن تلعب وظيفة الموارد البشرية دورا مركزيا. وتشمل الأنشطة الرئيسية توظيف </a:t>
            </a:r>
            <a:r>
              <a:rPr lang="ar-SA" dirty="0" smtClean="0"/>
              <a:t>وتطوير </a:t>
            </a:r>
            <a:r>
              <a:rPr lang="ar-SA" dirty="0"/>
              <a:t>الأشخاص ذوي المهارات القيادية اللازمة لدفع عملية التغيير، وتوظيف عوامل التغيير لتشجيع قبول التغيير، وبناء نظم المكافآت التي تدعم عملية التغيير. إن إشراك الموظفين في الوقت المناسب والفعال أمر بالغ الأهمية أيضا لأن " العاملين يدعمون ما يساعدون على انشاءه".</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16624"/>
          </a:xfrm>
        </p:spPr>
        <p:txBody>
          <a:bodyPr>
            <a:normAutofit/>
          </a:bodyPr>
          <a:lstStyle/>
          <a:p>
            <a:pPr algn="just"/>
            <a:r>
              <a:rPr lang="ar-IQ" sz="3200" b="1" dirty="0"/>
              <a:t> </a:t>
            </a:r>
            <a:endParaRPr lang="en-US" sz="3200" dirty="0"/>
          </a:p>
        </p:txBody>
      </p:sp>
      <p:sp>
        <p:nvSpPr>
          <p:cNvPr id="2" name="مستطيل 1"/>
          <p:cNvSpPr/>
          <p:nvPr/>
        </p:nvSpPr>
        <p:spPr>
          <a:xfrm>
            <a:off x="827584" y="764704"/>
            <a:ext cx="7488832" cy="5693866"/>
          </a:xfrm>
          <a:prstGeom prst="rect">
            <a:avLst/>
          </a:prstGeom>
        </p:spPr>
        <p:txBody>
          <a:bodyPr wrap="square">
            <a:spAutoFit/>
          </a:bodyPr>
          <a:lstStyle/>
          <a:p>
            <a:pPr lvl="0"/>
            <a:r>
              <a:rPr lang="ar-SA" sz="2600" b="1" dirty="0">
                <a:solidFill>
                  <a:srgbClr val="FF0000"/>
                </a:solidFill>
              </a:rPr>
              <a:t>أهداف </a:t>
            </a:r>
            <a:r>
              <a:rPr lang="ar-SA" sz="2600" b="1" dirty="0" smtClean="0">
                <a:solidFill>
                  <a:srgbClr val="FF0000"/>
                </a:solidFill>
              </a:rPr>
              <a:t>إدارية</a:t>
            </a:r>
            <a:r>
              <a:rPr lang="ar-LB" sz="2600" b="1" dirty="0" smtClean="0">
                <a:solidFill>
                  <a:srgbClr val="FF0000"/>
                </a:solidFill>
              </a:rPr>
              <a:t>:</a:t>
            </a:r>
            <a:r>
              <a:rPr lang="ar-SA" sz="2600" b="1" dirty="0" smtClean="0">
                <a:solidFill>
                  <a:srgbClr val="FF0000"/>
                </a:solidFill>
              </a:rPr>
              <a:t> </a:t>
            </a:r>
            <a:endParaRPr lang="en-US" sz="2600" b="1" dirty="0">
              <a:solidFill>
                <a:srgbClr val="FF0000"/>
              </a:solidFill>
            </a:endParaRPr>
          </a:p>
          <a:p>
            <a:pPr algn="just"/>
            <a:r>
              <a:rPr lang="ar-SA" sz="2600" dirty="0" smtClean="0"/>
              <a:t>الهدف </a:t>
            </a:r>
            <a:r>
              <a:rPr lang="ar-SA" sz="2600" dirty="0"/>
              <a:t>الرابع فهو أقل ارتباطا مباشرة بتحقيق الميزة التنافسية، ولكنه يركز على دعم تحقيق الأشكال الأخرى من اهداف ادارة الموارد البشرية , في جزء منه يتم ببساطة من أجل تسهيل سلاسة المنظمة وبالتالي هناك حاجة للحفاظ على بيانات دقيقة وشاملة عن الموظفين الفرديين، وسجل إنجازهم من حيث الأداء، وسجلات حضورهم والتدريب، وشروط وظروف العمل وتفاصيلهم الشخصية ومع ذلك هناك أيضا جانب قانوني لكثير من النشاط الإداري، وهذا يعني أن يتم ذلك لأن الأعمال المطلوبة بموجب القانون للامتثال ومن الأهمية بمكان اشتراط أن تدار المدفوعات مهنيا وقانونيا، مع توفير كشوف مرتبات شهرية مفصلة لجميع الموظفين وهناك أيضا حاجة إلى وضع ترتيبات لخصم الضرائب والتأمين الوطني، ودفع اشتراكات صندوق المعاشات التقاعدية، وأن تكون على رأس التعقيدات المرتبطة بالدفع المرضي القانوني فضلا عن إجازة </a:t>
            </a:r>
            <a:r>
              <a:rPr lang="ar-SA" sz="2600" dirty="0" smtClean="0"/>
              <a:t>الأمومة</a:t>
            </a:r>
            <a:r>
              <a:rPr lang="ar-LB" sz="2600" dirty="0" smtClean="0"/>
              <a:t>.</a:t>
            </a:r>
            <a:endParaRPr lang="ar-LB"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980728"/>
            <a:ext cx="7067128" cy="576064"/>
          </a:xfrm>
        </p:spPr>
        <p:txBody>
          <a:bodyPr>
            <a:normAutofit fontScale="90000"/>
          </a:bodyPr>
          <a:lstStyle/>
          <a:p>
            <a:r>
              <a:rPr lang="ar-SA" sz="3200" b="1" dirty="0">
                <a:solidFill>
                  <a:srgbClr val="FF0000"/>
                </a:solidFill>
              </a:rPr>
              <a:t>ويلخص الشكل  </a:t>
            </a:r>
            <a:r>
              <a:rPr lang="ar-SA" sz="3200" b="1" dirty="0" smtClean="0">
                <a:solidFill>
                  <a:srgbClr val="FF0000"/>
                </a:solidFill>
              </a:rPr>
              <a:t>ال</a:t>
            </a:r>
            <a:r>
              <a:rPr lang="ar-LB" sz="3200" b="1" dirty="0" smtClean="0">
                <a:solidFill>
                  <a:srgbClr val="FF0000"/>
                </a:solidFill>
              </a:rPr>
              <a:t>آتي</a:t>
            </a:r>
            <a:r>
              <a:rPr lang="ar-SA" sz="3200" b="1" dirty="0" smtClean="0">
                <a:solidFill>
                  <a:srgbClr val="FF0000"/>
                </a:solidFill>
              </a:rPr>
              <a:t> </a:t>
            </a:r>
            <a:r>
              <a:rPr lang="ar-SA" sz="3200" b="1" dirty="0">
                <a:solidFill>
                  <a:srgbClr val="FF0000"/>
                </a:solidFill>
              </a:rPr>
              <a:t>أدوار وأهداف إدارة الموارد البشرية:</a:t>
            </a:r>
            <a:r>
              <a:rPr lang="en-US" sz="3200" dirty="0">
                <a:solidFill>
                  <a:srgbClr val="FF0000"/>
                </a:solidFill>
              </a:rPr>
              <a:t/>
            </a:r>
            <a:br>
              <a:rPr lang="en-US" sz="3200" dirty="0">
                <a:solidFill>
                  <a:srgbClr val="FF0000"/>
                </a:solidFill>
              </a:rPr>
            </a:br>
            <a:endParaRPr lang="ar-LB" sz="3200" dirty="0">
              <a:solidFill>
                <a:srgbClr val="FF0000"/>
              </a:solidFill>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412777"/>
            <a:ext cx="6768751" cy="491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2169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463</TotalTime>
  <Words>599</Words>
  <Application>Microsoft Office PowerPoint</Application>
  <PresentationFormat>عرض على الشاشة (3:4)‏</PresentationFormat>
  <Paragraphs>22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ويلخص الشكل  الآتي أدوار وأهداف إدارة الموارد البشرية: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haider</dc:creator>
  <cp:lastModifiedBy>Win7User</cp:lastModifiedBy>
  <cp:revision>101</cp:revision>
  <dcterms:created xsi:type="dcterms:W3CDTF">2017-09-25T14:16:14Z</dcterms:created>
  <dcterms:modified xsi:type="dcterms:W3CDTF">2018-04-25T18:54:35Z</dcterms:modified>
</cp:coreProperties>
</file>