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ar-IQ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 snapToGrid="0">
      <p:cViewPr varScale="1">
        <p:scale>
          <a:sx n="62" d="100"/>
          <a:sy n="62" d="100"/>
        </p:scale>
        <p:origin x="8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1640462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0080934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0044731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7065361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595107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476951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3771525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30706342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632388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9945831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1547583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5131915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300211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9709643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8357937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19425333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559EF0-8006-466C-8243-9C421020101B}" type="datetimeFigureOut">
              <a:rPr lang="ar-IQ" smtClean="0"/>
              <a:t>29/07/1439</a:t>
            </a:fld>
            <a:endParaRPr lang="ar-IQ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IQ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4143639-FEB3-4474-9A64-6870C039B45B}" type="slidenum">
              <a:rPr lang="ar-IQ" smtClean="0"/>
              <a:t>‹#›</a:t>
            </a:fld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28656142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1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342900" indent="-3429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41120" y="2628054"/>
            <a:ext cx="6746239" cy="1646302"/>
          </a:xfrm>
        </p:spPr>
        <p:txBody>
          <a:bodyPr/>
          <a:lstStyle/>
          <a:p>
            <a:r>
              <a:rPr lang="ar-IQ" dirty="0" smtClean="0">
                <a:solidFill>
                  <a:schemeClr val="tx1"/>
                </a:solidFill>
                <a:cs typeface="B Elham" panose="00000400000000000000" pitchFamily="2" charset="-78"/>
              </a:rPr>
              <a:t>اللغه الفارسيه للمرحله الاولى</a:t>
            </a:r>
            <a:endParaRPr lang="ar-IQ" dirty="0">
              <a:solidFill>
                <a:schemeClr val="tx1"/>
              </a:solidFill>
              <a:cs typeface="B Elham" panose="00000400000000000000" pitchFamily="2" charset="-78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336799" y="474134"/>
            <a:ext cx="5100319" cy="164630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r" defTabSz="457200" rtl="1" eaLnBrk="1" latinLnBrk="0" hangingPunct="1">
              <a:spcBef>
                <a:spcPct val="0"/>
              </a:spcBef>
              <a:buNone/>
              <a:defRPr sz="54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rtl="1" eaLnBrk="1" hangingPunct="1">
              <a:defRPr>
                <a:solidFill>
                  <a:schemeClr val="tx2"/>
                </a:solidFill>
              </a:defRPr>
            </a:lvl2pPr>
            <a:lvl3pPr rtl="1" eaLnBrk="1" hangingPunct="1">
              <a:defRPr>
                <a:solidFill>
                  <a:schemeClr val="tx2"/>
                </a:solidFill>
              </a:defRPr>
            </a:lvl3pPr>
            <a:lvl4pPr rtl="1" eaLnBrk="1" hangingPunct="1">
              <a:defRPr>
                <a:solidFill>
                  <a:schemeClr val="tx2"/>
                </a:solidFill>
              </a:defRPr>
            </a:lvl4pPr>
            <a:lvl5pPr rtl="1" eaLnBrk="1" hangingPunct="1">
              <a:defRPr>
                <a:solidFill>
                  <a:schemeClr val="tx2"/>
                </a:solidFill>
              </a:defRPr>
            </a:lvl5pPr>
            <a:lvl6pPr rtl="1" eaLnBrk="1" hangingPunct="1">
              <a:defRPr>
                <a:solidFill>
                  <a:schemeClr val="tx2"/>
                </a:solidFill>
              </a:defRPr>
            </a:lvl6pPr>
            <a:lvl7pPr rtl="1" eaLnBrk="1" hangingPunct="1">
              <a:defRPr>
                <a:solidFill>
                  <a:schemeClr val="tx2"/>
                </a:solidFill>
              </a:defRPr>
            </a:lvl7pPr>
            <a:lvl8pPr rtl="1" eaLnBrk="1" hangingPunct="1">
              <a:defRPr>
                <a:solidFill>
                  <a:schemeClr val="tx2"/>
                </a:solidFill>
              </a:defRPr>
            </a:lvl8pPr>
            <a:lvl9pPr rtl="1"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جامعة كربلاء</a:t>
            </a:r>
          </a:p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كلية العلوم السياحية</a:t>
            </a:r>
          </a:p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قسم ادارة المؤسسات الفندقية</a:t>
            </a:r>
            <a:endParaRPr lang="ar-IQ" sz="36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479513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679308"/>
              </p:ext>
            </p:extLst>
          </p:nvPr>
        </p:nvGraphicFramePr>
        <p:xfrm>
          <a:off x="662365" y="1057478"/>
          <a:ext cx="8596312" cy="187909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محلي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b="0" dirty="0">
                          <a:solidFill>
                            <a:schemeClr val="tx1"/>
                          </a:solidFill>
                          <a:effectLst/>
                        </a:rPr>
                        <a:t>محلی</a:t>
                      </a:r>
                      <a:endParaRPr lang="en-US" sz="1800" b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جديد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جدید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صاخب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پر سر و صدا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قديم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قدیمی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قوي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قوی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هادئ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ساکت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3691783"/>
              </p:ext>
            </p:extLst>
          </p:nvPr>
        </p:nvGraphicFramePr>
        <p:xfrm>
          <a:off x="677863" y="2948271"/>
          <a:ext cx="8596312" cy="187909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صحيح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b="0" dirty="0">
                          <a:solidFill>
                            <a:schemeClr val="tx1"/>
                          </a:solidFill>
                          <a:effectLst/>
                        </a:rPr>
                        <a:t>درست</a:t>
                      </a:r>
                      <a:endParaRPr lang="en-US" sz="1800" b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بطيء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کند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ناعم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نرم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جدا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بسیار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ضعيف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ضعیف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مًبتل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مرطوب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3126996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0532156"/>
              </p:ext>
            </p:extLst>
          </p:nvPr>
        </p:nvGraphicFramePr>
        <p:xfrm>
          <a:off x="662365" y="1401043"/>
          <a:ext cx="8596312" cy="376097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خاطئ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b="0" dirty="0">
                          <a:solidFill>
                            <a:schemeClr val="tx1"/>
                          </a:solidFill>
                          <a:effectLst/>
                        </a:rPr>
                        <a:t>اشتباه</a:t>
                      </a:r>
                      <a:endParaRPr lang="en-US" sz="1800" b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شاب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جوان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en-US" sz="1800"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en-US" sz="1800" dirty="0"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كميات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کمیت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قليل - للأعداد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تعداد بسیار کم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قليل - للكميات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مقدار بسیار کم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كثير - للأعداد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تعداد زیادی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كثير - للكميات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مقدار زیادی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جزء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بخش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بعض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تعدادی / مقداری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بضعة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چند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كامل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تمام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001285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2628054"/>
            <a:ext cx="6746239" cy="1646302"/>
          </a:xfrm>
        </p:spPr>
        <p:txBody>
          <a:bodyPr/>
          <a:lstStyle/>
          <a:p>
            <a:pPr algn="ctr"/>
            <a:r>
              <a:rPr lang="ar-IQ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قواعد اللغة الفارسية</a:t>
            </a:r>
            <a:endParaRPr lang="ar-IQ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336799" y="1016000"/>
            <a:ext cx="5100319" cy="1104436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r" defTabSz="457200" rtl="1" eaLnBrk="1" latinLnBrk="0" hangingPunct="1">
              <a:spcBef>
                <a:spcPct val="0"/>
              </a:spcBef>
              <a:buNone/>
              <a:defRPr sz="54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rtl="1" eaLnBrk="1" hangingPunct="1">
              <a:defRPr>
                <a:solidFill>
                  <a:schemeClr val="tx2"/>
                </a:solidFill>
              </a:defRPr>
            </a:lvl2pPr>
            <a:lvl3pPr rtl="1" eaLnBrk="1" hangingPunct="1">
              <a:defRPr>
                <a:solidFill>
                  <a:schemeClr val="tx2"/>
                </a:solidFill>
              </a:defRPr>
            </a:lvl3pPr>
            <a:lvl4pPr rtl="1" eaLnBrk="1" hangingPunct="1">
              <a:defRPr>
                <a:solidFill>
                  <a:schemeClr val="tx2"/>
                </a:solidFill>
              </a:defRPr>
            </a:lvl4pPr>
            <a:lvl5pPr rtl="1" eaLnBrk="1" hangingPunct="1">
              <a:defRPr>
                <a:solidFill>
                  <a:schemeClr val="tx2"/>
                </a:solidFill>
              </a:defRPr>
            </a:lvl5pPr>
            <a:lvl6pPr rtl="1" eaLnBrk="1" hangingPunct="1">
              <a:defRPr>
                <a:solidFill>
                  <a:schemeClr val="tx2"/>
                </a:solidFill>
              </a:defRPr>
            </a:lvl6pPr>
            <a:lvl7pPr rtl="1" eaLnBrk="1" hangingPunct="1">
              <a:defRPr>
                <a:solidFill>
                  <a:schemeClr val="tx2"/>
                </a:solidFill>
              </a:defRPr>
            </a:lvl7pPr>
            <a:lvl8pPr rtl="1" eaLnBrk="1" hangingPunct="1">
              <a:defRPr>
                <a:solidFill>
                  <a:schemeClr val="tx2"/>
                </a:solidFill>
              </a:defRPr>
            </a:lvl8pPr>
            <a:lvl9pPr rtl="1"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ar-IQ" sz="36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المحاظرة الثانية</a:t>
            </a:r>
            <a:endParaRPr lang="ar-IQ" sz="36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337173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1056640" y="2370973"/>
            <a:ext cx="7701280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ar-IQ" sz="28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النعوت باللغة الفارسية</a:t>
            </a:r>
            <a:endParaRPr kumimoji="0" lang="ar-IQ" altLang="ar-IQ" sz="2500" b="1" i="0" u="none" strike="noStrike" cap="none" normalizeH="0" baseline="0" dirty="0" smtClean="0">
              <a:ln>
                <a:noFill/>
              </a:ln>
              <a:solidFill>
                <a:srgbClr val="FF0000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</p:spTree>
    <p:extLst>
      <p:ext uri="{BB962C8B-B14F-4D97-AF65-F5344CB8AC3E}">
        <p14:creationId xmlns:p14="http://schemas.microsoft.com/office/powerpoint/2010/main" val="41737260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6378653"/>
              </p:ext>
            </p:extLst>
          </p:nvPr>
        </p:nvGraphicFramePr>
        <p:xfrm>
          <a:off x="801850" y="1469772"/>
          <a:ext cx="8596312" cy="375932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النعوت بالعربية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Persian Adjectives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الوان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رنگها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أسود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سیاه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أزرق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آبی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بني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قهوه ای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رمادي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خاکستری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أخضر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سبز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برتقالي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نارنجی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بنفسجي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ارغوانی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أحمر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قرمز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أبيض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سفید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أصفر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زرد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03216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31760727"/>
              </p:ext>
            </p:extLst>
          </p:nvPr>
        </p:nvGraphicFramePr>
        <p:xfrm>
          <a:off x="3022167" y="15932252"/>
          <a:ext cx="5424408" cy="500871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712204"/>
                <a:gridCol w="2712204"/>
              </a:tblGrid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69690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69690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</a:tr>
              <a:tr h="75457">
                <a:tc>
                  <a:txBody>
                    <a:bodyPr/>
                    <a:lstStyle/>
                    <a:p>
                      <a:endParaRPr lang="ar-IQ"/>
                    </a:p>
                  </a:txBody>
                  <a:tcPr marL="1971" marR="1971" marT="1971" marB="1971" anchor="ctr"/>
                </a:tc>
                <a:tc>
                  <a:txBody>
                    <a:bodyPr/>
                    <a:lstStyle/>
                    <a:p>
                      <a:endParaRPr lang="ar-IQ" dirty="0"/>
                    </a:p>
                  </a:txBody>
                  <a:tcPr marL="1971" marR="1971" marT="1971" marB="1971" anchor="ctr"/>
                </a:tc>
              </a:tr>
            </a:tbl>
          </a:graphicData>
        </a:graphic>
      </p:graphicFrame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3895468"/>
              </p:ext>
            </p:extLst>
          </p:nvPr>
        </p:nvGraphicFramePr>
        <p:xfrm>
          <a:off x="894839" y="1553456"/>
          <a:ext cx="8596312" cy="344500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أحجام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اندازه ها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كبير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بزرگ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عميق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عمیق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طويل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دراز / کشیده / طولانی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ضيق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باریک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قصير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کوتاه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صغير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کوچک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طويل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قد بلند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سميك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ضخیم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رقيق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نازک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واسع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وسیع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827014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59963717"/>
              </p:ext>
            </p:extLst>
          </p:nvPr>
        </p:nvGraphicFramePr>
        <p:xfrm>
          <a:off x="817348" y="893440"/>
          <a:ext cx="8596312" cy="219227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كبير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solidFill>
                            <a:schemeClr val="tx1"/>
                          </a:solidFill>
                          <a:effectLst/>
                        </a:rPr>
                        <a:t>بزرگ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عميق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عمیق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طويل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دراز / کشیده / طولانی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ضيق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باریک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قصير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کوتاه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صغير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کوچک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طويل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قد بلند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1111592"/>
              </p:ext>
            </p:extLst>
          </p:nvPr>
        </p:nvGraphicFramePr>
        <p:xfrm>
          <a:off x="832846" y="3090836"/>
          <a:ext cx="8596312" cy="93954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سميك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solidFill>
                            <a:schemeClr val="tx1"/>
                          </a:solidFill>
                          <a:effectLst/>
                        </a:rPr>
                        <a:t>ضخیم</a:t>
                      </a:r>
                      <a:endParaRPr lang="en-US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رقيق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نازک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واسع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وسیع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01878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AutoShape 2" descr="http://www.alarabonline.org/data/2009/03/03-09/434p.jpg"/>
          <p:cNvSpPr>
            <a:spLocks noChangeAspect="1" noChangeArrowheads="1"/>
          </p:cNvSpPr>
          <p:nvPr/>
        </p:nvSpPr>
        <p:spPr bwMode="auto">
          <a:xfrm>
            <a:off x="6096000" y="-76200"/>
            <a:ext cx="969640" cy="9696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IQ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24780193"/>
              </p:ext>
            </p:extLst>
          </p:nvPr>
        </p:nvGraphicFramePr>
        <p:xfrm>
          <a:off x="708860" y="1205757"/>
          <a:ext cx="8596312" cy="344779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أشكال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اشکال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دائري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دایره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مستقيم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راست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مربع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مربع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ثلاثي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مثلث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en-US" sz="1800" dirty="0"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en-US" sz="1800" dirty="0"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أذواق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مزه ها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مُرّ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تلخ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طري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تازه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مالح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شور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حامض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ترش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5606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01720399"/>
              </p:ext>
            </p:extLst>
          </p:nvPr>
        </p:nvGraphicFramePr>
        <p:xfrm>
          <a:off x="646867" y="1236754"/>
          <a:ext cx="8596312" cy="344779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حار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تند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حلو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شیرین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en-US" sz="1800"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</a:pPr>
                      <a:endParaRPr lang="en-US" sz="1800"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ميزات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کیفیت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سيئ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بد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نظيف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تمیز/پاک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مظلم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تار / تاریک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صعب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دشوار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قذر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کثیف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جاف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خشک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سهل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ساده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811879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3280886"/>
              </p:ext>
            </p:extLst>
          </p:nvPr>
        </p:nvGraphicFramePr>
        <p:xfrm>
          <a:off x="755354" y="1451160"/>
          <a:ext cx="8596312" cy="31318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4298156"/>
                <a:gridCol w="4298156"/>
              </a:tblGrid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فارغ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خالی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غالي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گران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سريع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سریع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أجنبي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خارجی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مليء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کامل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جيد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خوب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صعب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سخت / سفت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ثقيل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سنگین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رخيص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ارزان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  <a:tr h="0"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>
                          <a:effectLst/>
                        </a:rPr>
                        <a:t>خفيف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algn="ctr" rtl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ar-SA" sz="1800" dirty="0">
                          <a:effectLst/>
                        </a:rPr>
                        <a:t>سبک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9525" marR="9525" marT="9525" marB="9525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40603191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107</TotalTime>
  <Words>231</Words>
  <Application>Microsoft Office PowerPoint</Application>
  <PresentationFormat>Widescreen</PresentationFormat>
  <Paragraphs>179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8" baseType="lpstr">
      <vt:lpstr>Arial</vt:lpstr>
      <vt:lpstr>B Elham</vt:lpstr>
      <vt:lpstr>Calibri</vt:lpstr>
      <vt:lpstr>Tahoma</vt:lpstr>
      <vt:lpstr>Trebuchet MS</vt:lpstr>
      <vt:lpstr>Wingdings 3</vt:lpstr>
      <vt:lpstr>Facet</vt:lpstr>
      <vt:lpstr>اللغه الفارسيه للمرحله الاولى</vt:lpstr>
      <vt:lpstr>قواعد اللغة الفارسية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ZzTeaM2009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اللغه الفارسيه للمرحله الاولى</dc:title>
  <dc:creator>DR.Ahmed Saker</dc:creator>
  <cp:lastModifiedBy>DR.Ahmed Saker</cp:lastModifiedBy>
  <cp:revision>28</cp:revision>
  <dcterms:created xsi:type="dcterms:W3CDTF">2018-04-12T17:53:22Z</dcterms:created>
  <dcterms:modified xsi:type="dcterms:W3CDTF">2018-04-14T15:25:15Z</dcterms:modified>
</cp:coreProperties>
</file>

<file path=docProps/thumbnail.jpeg>
</file>