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ar-IQ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 snapToGrid="0">
      <p:cViewPr varScale="1">
        <p:scale>
          <a:sx n="62" d="100"/>
          <a:sy n="62" d="100"/>
        </p:scale>
        <p:origin x="8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1640462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0080934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00044731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70653614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4595107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4769511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37715258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30706342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632388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9945831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1547583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5131915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300211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9709643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8357937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9425333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8656142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1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342900" indent="-3429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ibtesama.com/vb/urls.php?ref=http://www.brooonzyah.net/vb/../vb" TargetMode="Externa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://www.ibtesama.com/vb/urls.php?ref=http://www.brooonzyah.net/vb/../vb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41120" y="2628054"/>
            <a:ext cx="6746239" cy="1646302"/>
          </a:xfrm>
        </p:spPr>
        <p:txBody>
          <a:bodyPr/>
          <a:lstStyle/>
          <a:p>
            <a:r>
              <a:rPr lang="ar-IQ" dirty="0" smtClean="0">
                <a:solidFill>
                  <a:schemeClr val="tx1"/>
                </a:solidFill>
                <a:cs typeface="B Elham" panose="00000400000000000000" pitchFamily="2" charset="-78"/>
              </a:rPr>
              <a:t>اللغه الفارسيه للمرحله الاولى</a:t>
            </a:r>
            <a:endParaRPr lang="ar-IQ" dirty="0">
              <a:solidFill>
                <a:schemeClr val="tx1"/>
              </a:solidFill>
              <a:cs typeface="B Elham" panose="00000400000000000000" pitchFamily="2" charset="-78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336799" y="474134"/>
            <a:ext cx="5100319" cy="164630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r" defTabSz="457200" rtl="1" eaLnBrk="1" latinLnBrk="0" hangingPunct="1">
              <a:spcBef>
                <a:spcPct val="0"/>
              </a:spcBef>
              <a:buNone/>
              <a:defRPr sz="54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rtl="1" eaLnBrk="1" hangingPunct="1">
              <a:defRPr>
                <a:solidFill>
                  <a:schemeClr val="tx2"/>
                </a:solidFill>
              </a:defRPr>
            </a:lvl2pPr>
            <a:lvl3pPr rtl="1" eaLnBrk="1" hangingPunct="1">
              <a:defRPr>
                <a:solidFill>
                  <a:schemeClr val="tx2"/>
                </a:solidFill>
              </a:defRPr>
            </a:lvl3pPr>
            <a:lvl4pPr rtl="1" eaLnBrk="1" hangingPunct="1">
              <a:defRPr>
                <a:solidFill>
                  <a:schemeClr val="tx2"/>
                </a:solidFill>
              </a:defRPr>
            </a:lvl4pPr>
            <a:lvl5pPr rtl="1" eaLnBrk="1" hangingPunct="1">
              <a:defRPr>
                <a:solidFill>
                  <a:schemeClr val="tx2"/>
                </a:solidFill>
              </a:defRPr>
            </a:lvl5pPr>
            <a:lvl6pPr rtl="1" eaLnBrk="1" hangingPunct="1">
              <a:defRPr>
                <a:solidFill>
                  <a:schemeClr val="tx2"/>
                </a:solidFill>
              </a:defRPr>
            </a:lvl6pPr>
            <a:lvl7pPr rtl="1" eaLnBrk="1" hangingPunct="1">
              <a:defRPr>
                <a:solidFill>
                  <a:schemeClr val="tx2"/>
                </a:solidFill>
              </a:defRPr>
            </a:lvl7pPr>
            <a:lvl8pPr rtl="1" eaLnBrk="1" hangingPunct="1">
              <a:defRPr>
                <a:solidFill>
                  <a:schemeClr val="tx2"/>
                </a:solidFill>
              </a:defRPr>
            </a:lvl8pPr>
            <a:lvl9pPr rtl="1"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جامعة كربلاء</a:t>
            </a:r>
          </a:p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كلية العلوم السياحية</a:t>
            </a:r>
          </a:p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قسم ادارة المؤسسات الفندقية</a:t>
            </a:r>
            <a:endParaRPr lang="ar-IQ" sz="36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479513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628054"/>
            <a:ext cx="6746239" cy="1646302"/>
          </a:xfrm>
        </p:spPr>
        <p:txBody>
          <a:bodyPr/>
          <a:lstStyle/>
          <a:p>
            <a:pPr algn="ctr"/>
            <a:r>
              <a:rPr lang="ar-IQ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قواعد اللغة </a:t>
            </a:r>
            <a:r>
              <a:rPr lang="ar-IQ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الفارسية</a:t>
            </a:r>
            <a:endParaRPr lang="ar-IQ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336799" y="1016000"/>
            <a:ext cx="5100319" cy="1104436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r" defTabSz="457200" rtl="1" eaLnBrk="1" latinLnBrk="0" hangingPunct="1">
              <a:spcBef>
                <a:spcPct val="0"/>
              </a:spcBef>
              <a:buNone/>
              <a:defRPr sz="54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rtl="1" eaLnBrk="1" hangingPunct="1">
              <a:defRPr>
                <a:solidFill>
                  <a:schemeClr val="tx2"/>
                </a:solidFill>
              </a:defRPr>
            </a:lvl2pPr>
            <a:lvl3pPr rtl="1" eaLnBrk="1" hangingPunct="1">
              <a:defRPr>
                <a:solidFill>
                  <a:schemeClr val="tx2"/>
                </a:solidFill>
              </a:defRPr>
            </a:lvl3pPr>
            <a:lvl4pPr rtl="1" eaLnBrk="1" hangingPunct="1">
              <a:defRPr>
                <a:solidFill>
                  <a:schemeClr val="tx2"/>
                </a:solidFill>
              </a:defRPr>
            </a:lvl4pPr>
            <a:lvl5pPr rtl="1" eaLnBrk="1" hangingPunct="1">
              <a:defRPr>
                <a:solidFill>
                  <a:schemeClr val="tx2"/>
                </a:solidFill>
              </a:defRPr>
            </a:lvl5pPr>
            <a:lvl6pPr rtl="1" eaLnBrk="1" hangingPunct="1">
              <a:defRPr>
                <a:solidFill>
                  <a:schemeClr val="tx2"/>
                </a:solidFill>
              </a:defRPr>
            </a:lvl6pPr>
            <a:lvl7pPr rtl="1" eaLnBrk="1" hangingPunct="1">
              <a:defRPr>
                <a:solidFill>
                  <a:schemeClr val="tx2"/>
                </a:solidFill>
              </a:defRPr>
            </a:lvl7pPr>
            <a:lvl8pPr rtl="1" eaLnBrk="1" hangingPunct="1">
              <a:defRPr>
                <a:solidFill>
                  <a:schemeClr val="tx2"/>
                </a:solidFill>
              </a:defRPr>
            </a:lvl8pPr>
            <a:lvl9pPr rtl="1"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المحاظرة </a:t>
            </a:r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الثانية</a:t>
            </a:r>
            <a:endParaRPr lang="ar-IQ" sz="36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337173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1056640" y="1747726"/>
            <a:ext cx="7701280" cy="17697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الافعال</a:t>
            </a:r>
            <a: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الفعل الماضي</a:t>
            </a:r>
            <a: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b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kumimoji="0" lang="ar-IQ" altLang="ar-IQ" sz="2500" b="1" i="0" u="none" strike="noStrike" cap="none" normalizeH="0" baseline="0" dirty="0" smtClean="0">
              <a:ln>
                <a:noFill/>
              </a:ln>
              <a:solidFill>
                <a:srgbClr val="FF0000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1737260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1056640" y="862868"/>
            <a:ext cx="7701280" cy="35394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مثال: رَفت (</a:t>
            </a:r>
            <a:r>
              <a:rPr lang="ar-SA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ذهب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رفتم: المتكلم المفرد = ذهبت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رفتى: المخاطب المفرد = ذهبتَ - ذهبتِ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رفت: الغائب المفرد = ذهب - ذهبت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رفتيم: المتكلم الجمع = ذهبنا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رفتيد: المخاطب الجمع و المثنى = ذهبتم - ذهبتن ذهبتما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رفتند: الغائب الجمع و المثنى = ذهبوا - ذهبن - ذهبا</a:t>
            </a: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6032160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3" name="Rectangle 2"/>
          <p:cNvSpPr/>
          <p:nvPr/>
        </p:nvSpPr>
        <p:spPr>
          <a:xfrm>
            <a:off x="2536556" y="1267010"/>
            <a:ext cx="6096000" cy="353943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ar-SA" sz="2800" dirty="0">
                <a:solidFill>
                  <a:srgbClr val="000080"/>
                </a:solidFill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مثال1: آن پسر رفت: ذهب ذاك الولد</a:t>
            </a:r>
            <a:r>
              <a:rPr lang="en-US" sz="2800" u="sng" dirty="0">
                <a:solidFill>
                  <a:srgbClr val="0000FF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  <a:hlinkClick r:id="rId2"/>
              </a:rPr>
              <a:t>.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مثال2: من و مادرم رفتيم: أنا و أمي ذهبنا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مثال1: شما </a:t>
            </a:r>
            <a:r>
              <a:rPr lang="ar-SA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به سينما</a:t>
            </a:r>
            <a:r>
              <a:rPr lang="en-US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رفتيد </a:t>
            </a:r>
            <a:r>
              <a:rPr lang="ar-SA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: </a:t>
            </a: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انتم ذهبتم إلى السينما (في اللهجة العامية يقال: شما </a:t>
            </a:r>
            <a:r>
              <a:rPr lang="ar-SA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سينما</a:t>
            </a:r>
            <a:r>
              <a:rPr lang="en-US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ar-SA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رفتيد</a:t>
            </a:r>
            <a:r>
              <a:rPr lang="en-US" sz="2800" dirty="0" smtClean="0">
                <a:solidFill>
                  <a:srgbClr val="000080"/>
                </a:solidFill>
                <a:latin typeface="Arial" panose="020B0604020202020204" pitchFamily="34" charset="0"/>
                <a:ea typeface="Calibri" panose="020F0502020204030204" pitchFamily="34" charset="0"/>
              </a:rPr>
              <a:t> </a:t>
            </a:r>
            <a:r>
              <a:rPr lang="en-US" sz="2800" dirty="0">
                <a:solidFill>
                  <a:srgbClr val="000080"/>
                </a:solidFill>
                <a:latin typeface="Arial" panose="020B0604020202020204" pitchFamily="34" charset="0"/>
                <a:ea typeface="Calibri" panose="020F0502020204030204" pitchFamily="34" charset="0"/>
              </a:rPr>
              <a:t>(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مثال2: من </a:t>
            </a:r>
            <a:r>
              <a:rPr lang="ar-SA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به مدرسه</a:t>
            </a:r>
            <a:r>
              <a:rPr lang="en-US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رفتم </a:t>
            </a:r>
            <a:r>
              <a:rPr lang="ar-SA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: </a:t>
            </a: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أنا ذهبت الى المدرسة (في اللهجة العامية يقال: من </a:t>
            </a:r>
            <a:r>
              <a:rPr lang="ar-SA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مدرسه</a:t>
            </a:r>
            <a:r>
              <a:rPr lang="en-US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ar-SA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رفتم</a:t>
            </a:r>
            <a:r>
              <a:rPr lang="en-US" sz="2800" dirty="0">
                <a:solidFill>
                  <a:srgbClr val="000080"/>
                </a:solidFill>
                <a:latin typeface="Arial" panose="020B0604020202020204" pitchFamily="34" charset="0"/>
                <a:ea typeface="Calibri" panose="020F0502020204030204" pitchFamily="34" charset="0"/>
              </a:rPr>
              <a:t> (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endParaRPr lang="ar-IQ" sz="2800" dirty="0"/>
          </a:p>
        </p:txBody>
      </p:sp>
    </p:spTree>
    <p:extLst>
      <p:ext uri="{BB962C8B-B14F-4D97-AF65-F5344CB8AC3E}">
        <p14:creationId xmlns:p14="http://schemas.microsoft.com/office/powerpoint/2010/main" val="18827014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" name="Rectangle 1"/>
          <p:cNvSpPr/>
          <p:nvPr/>
        </p:nvSpPr>
        <p:spPr>
          <a:xfrm>
            <a:off x="2412569" y="408620"/>
            <a:ext cx="6096000" cy="5693866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ar-SA" sz="2800" dirty="0">
                <a:solidFill>
                  <a:srgbClr val="FF000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الفعل المضارع و المستقبل المستمر</a:t>
            </a:r>
            <a: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</a:rPr>
              <a:t>: 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مثال: مى روم ( </a:t>
            </a:r>
            <a:r>
              <a:rPr lang="ar-SA" sz="2800" dirty="0" smtClean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أذهب</a:t>
            </a:r>
            <a:r>
              <a:rPr lang="en-US" sz="2800" dirty="0" smtClean="0">
                <a:solidFill>
                  <a:srgbClr val="000080"/>
                </a:solidFill>
                <a:latin typeface="Arial" panose="020B0604020202020204" pitchFamily="34" charset="0"/>
                <a:ea typeface="Calibri" panose="020F0502020204030204" pitchFamily="34" charset="0"/>
              </a:rPr>
              <a:t>(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مى رَوَم: المتكلم المفرد = أذهب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مى رَوى: المخاطب المفرد = تذهب - تذهبين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مى رَوَد: الغائب المفرد = يذهب - تذهب 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مى رَويم: المتكلم الجمع = نذهب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مى رَويد: المخاطب الجمع و المثنى = تذهبون - تذهبن - تذهبان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000080"/>
                </a:solidFill>
                <a:ea typeface="Calibri" panose="020F0502020204030204" pitchFamily="34" charset="0"/>
                <a:cs typeface="Arial" panose="020B0604020202020204" pitchFamily="34" charset="0"/>
              </a:rPr>
              <a:t>مى رَوَند: الغائب الجمع و المثنى = يذهبون - يذهبن - يذهبان</a:t>
            </a: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endParaRPr lang="ar-IQ" sz="2800" dirty="0"/>
          </a:p>
        </p:txBody>
      </p:sp>
    </p:spTree>
    <p:extLst>
      <p:ext uri="{BB962C8B-B14F-4D97-AF65-F5344CB8AC3E}">
        <p14:creationId xmlns:p14="http://schemas.microsoft.com/office/powerpoint/2010/main" val="41501878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" name="Rectangle 1"/>
          <p:cNvSpPr/>
          <p:nvPr/>
        </p:nvSpPr>
        <p:spPr>
          <a:xfrm>
            <a:off x="2242088" y="192693"/>
            <a:ext cx="6096000" cy="6124754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* </a:t>
            </a:r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في حالة المضارع المستمر نقول</a:t>
            </a:r>
            <a: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دارَم مى روم: مثال: من دارم مى روم: أنا ذاهب(ذاهبة) الآن (في اللهجة العامية يقال: مَن دارَم مى </a:t>
            </a:r>
            <a:r>
              <a:rPr lang="ar-SA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رَم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دارى مى رَوى: مثال: تو دارى مى روى: انت ذاهب الآن ( في اللهجة العامية يقال: تو داري مي </a:t>
            </a:r>
            <a:r>
              <a:rPr lang="ar-SA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ري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دارد مى رود: مثال: او دارَد مى رود:هو ذاهب الآن ( في اللهجة العامية يقال: اون داره مى </a:t>
            </a:r>
            <a:r>
              <a:rPr lang="ar-SA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رِه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داريم مى رويم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داريد مى رويد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دارند مى روند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ar-IQ" sz="2800" b="1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5606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" name="Rectangle 1"/>
          <p:cNvSpPr/>
          <p:nvPr/>
        </p:nvSpPr>
        <p:spPr>
          <a:xfrm>
            <a:off x="2025111" y="611156"/>
            <a:ext cx="6096000" cy="5693866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الفعل المستقبل البسيط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مثال: خواهم رفت ( سأذهب) - يلفظ خاهم رفت</a:t>
            </a:r>
            <a:r>
              <a:rPr lang="en-US" sz="2800" u="sng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.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خواهم رفت: المتكلم المفرد = سأذهب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خواهى رفت: المخاطب المفرد = ستذهب - ستذهبين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خواهد رفت: الغائب المفرد = سيذهب - ستذهب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خواهيم رفت: المتكلم الجمع = سنذهب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خواهيد رفت: المخاطب الجمع و المثنى = ستذهبون - ستذهبن - ستذهبان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خواهند رفت: الغائب الجمع و المثنى = سيذهبون - سيذهبن - سيذهبان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ar-IQ" sz="2800" b="1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09540373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66</TotalTime>
  <Words>52</Words>
  <Application>Microsoft Office PowerPoint</Application>
  <PresentationFormat>Widescreen</PresentationFormat>
  <Paragraphs>12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5" baseType="lpstr">
      <vt:lpstr>Arial</vt:lpstr>
      <vt:lpstr>B Elham</vt:lpstr>
      <vt:lpstr>Calibri</vt:lpstr>
      <vt:lpstr>Tahoma</vt:lpstr>
      <vt:lpstr>Trebuchet MS</vt:lpstr>
      <vt:lpstr>Wingdings 3</vt:lpstr>
      <vt:lpstr>Facet</vt:lpstr>
      <vt:lpstr>اللغه الفارسيه للمرحله الاولى</vt:lpstr>
      <vt:lpstr>قواعد اللغة الفارسية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ZzTeaM2009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اللغه الفارسيه للمرحله الاولى</dc:title>
  <dc:creator>DR.Ahmed Saker</dc:creator>
  <cp:lastModifiedBy>DR.Ahmed Saker</cp:lastModifiedBy>
  <cp:revision>15</cp:revision>
  <dcterms:created xsi:type="dcterms:W3CDTF">2018-04-12T17:53:22Z</dcterms:created>
  <dcterms:modified xsi:type="dcterms:W3CDTF">2018-04-14T01:07:56Z</dcterms:modified>
</cp:coreProperties>
</file>

<file path=docProps/thumbnail.jpeg>
</file>