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62" d="100"/>
          <a:sy n="62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6404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0809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0447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653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9510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4769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7715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7063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3238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9458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5475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1319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0021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7096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3579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253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59EF0-8006-466C-8243-9C421020101B}" type="datetimeFigureOut">
              <a:rPr lang="ar-IQ" smtClean="0"/>
              <a:t>29/07/1439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4143639-FEB3-4474-9A64-6870C039B45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6561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1120" y="2628054"/>
            <a:ext cx="6746239" cy="1646302"/>
          </a:xfrm>
        </p:spPr>
        <p:txBody>
          <a:bodyPr/>
          <a:lstStyle/>
          <a:p>
            <a:r>
              <a:rPr lang="ar-IQ" dirty="0" smtClean="0">
                <a:solidFill>
                  <a:schemeClr val="tx1"/>
                </a:solidFill>
                <a:cs typeface="B Elham" panose="00000400000000000000" pitchFamily="2" charset="-78"/>
              </a:rPr>
              <a:t>اللغه الفارسيه للمرحله الاولى</a:t>
            </a:r>
            <a:endParaRPr lang="ar-IQ" dirty="0">
              <a:solidFill>
                <a:schemeClr val="tx1"/>
              </a:solidFill>
              <a:cs typeface="B Elham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474134"/>
            <a:ext cx="5100319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جامعة كربلاء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كلية العلوم السياحية</a:t>
            </a:r>
          </a:p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قسم ادارة المؤسسات الفندقية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951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" name="Rectangle 1"/>
          <p:cNvSpPr/>
          <p:nvPr/>
        </p:nvSpPr>
        <p:spPr>
          <a:xfrm>
            <a:off x="2149097" y="719644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ان كنت تخاطب مع من أكبر منك سنا أو شخص غريب أو شخص تحترمه، تستخدم ضمائر الجمع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ايشان (هم): ايشون يستخدم للغائب المفرد - المؤنث و المذكر (كما يستخدم للجمع فقط فى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الفصحى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شما(انتم): يستخدم للمخاطب المفرد - المذكر و المؤنث كما يستخدم للجمع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و على العموم تستخدم صيغة الجمع للأفعال في مخاطبة هؤلاء الافراد. (كما هو الحال في اللغة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الفرنسية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IQ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00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28054"/>
            <a:ext cx="6746239" cy="1646302"/>
          </a:xfrm>
        </p:spPr>
        <p:txBody>
          <a:bodyPr/>
          <a:lstStyle/>
          <a:p>
            <a:pPr algn="ctr"/>
            <a:r>
              <a:rPr lang="ar-IQ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مدخل للغة الفارسية</a:t>
            </a:r>
            <a:endParaRPr lang="ar-IQ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6799" y="1016000"/>
            <a:ext cx="5100319" cy="11044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ar-IQ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المحاظرة الاولى</a:t>
            </a:r>
            <a:endParaRPr lang="ar-IQ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71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56640" y="1047534"/>
            <a:ext cx="770128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ماهي اللغـة الفارسيـة؟؟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  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اللغة الفارسية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هي لغة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هندو أوروبية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، 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يتحدث بها في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إيران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وطاجكستان</a:t>
            </a:r>
            <a:r>
              <a:rPr lang="en-US" altLang="ar-IQ" sz="25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وأفغانستان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وفي العديد من الدول الأخرى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تكتب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بالخط العربي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بإضافة 4 حروف: گ، پ، ژ، چ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بعض متكلمي اللغة الفارسية يسمونها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اللغة</a:t>
            </a:r>
            <a:r>
              <a:rPr lang="en-US" altLang="ar-IQ" sz="2500" b="1" dirty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ar-IQ" altLang="ar-IQ" sz="25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الدرية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في</a:t>
            </a:r>
            <a:r>
              <a:rPr kumimoji="0" lang="en-US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أفغانستان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، 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كم تسمى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بالتاجيكية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في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تاجكستان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أثرت اللغة الفارسية على بعض اللغات مثل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: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التركية العثمانية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والأردو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، 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ويتحدث بها حوالي 72 مليون نسمة في</a:t>
            </a:r>
            <a:r>
              <a:rPr kumimoji="0" lang="en-US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إيران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وأفغانستان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وطاجيكستان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و</a:t>
            </a:r>
            <a:r>
              <a:rPr kumimoji="0" lang="ar-IQ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r>
              <a:rPr kumimoji="0" lang="ar-SA" altLang="ar-IQ" sz="2500" b="1" i="0" u="none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أوزباكستان</a:t>
            </a:r>
            <a:endParaRPr kumimoji="0" lang="ar-IQ" altLang="ar-IQ" sz="2500" b="1" i="0" u="none" strike="noStrike" cap="none" normalizeH="0" baseline="0" dirty="0" smtClean="0">
              <a:ln>
                <a:noFill/>
              </a:ln>
              <a:effectLst/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73726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56640" y="1724642"/>
            <a:ext cx="770128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rtl="0"/>
            <a:r>
              <a:rPr lang="ar-SA" sz="2800" b="1" dirty="0">
                <a:latin typeface="Arial" panose="020B0604020202020204" pitchFamily="34" charset="0"/>
                <a:cs typeface="Arial" panose="020B0604020202020204" pitchFamily="34" charset="0"/>
              </a:rPr>
              <a:t>الابجدية في الفارسية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تعلم </a:t>
            </a:r>
            <a:r>
              <a:rPr lang="ar-SA" sz="2800" b="1" dirty="0">
                <a:latin typeface="Arial" panose="020B0604020202020204" pitchFamily="34" charset="0"/>
                <a:cs typeface="Arial" panose="020B0604020202020204" pitchFamily="34" charset="0"/>
              </a:rPr>
              <a:t>قواعد الابجدية في الفارسية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 هو أمر مهم للغاية، بدونه سوف تواجه بعض الصعوبات في النطق بالفارسية. هذه هي الحروف و كيفية نطقها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032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863633"/>
              </p:ext>
            </p:extLst>
          </p:nvPr>
        </p:nvGraphicFramePr>
        <p:xfrm>
          <a:off x="1999280" y="46494"/>
          <a:ext cx="5315920" cy="67107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1663"/>
                <a:gridCol w="691663"/>
                <a:gridCol w="691663"/>
                <a:gridCol w="3240931"/>
              </a:tblGrid>
              <a:tr h="12514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 dirty="0">
                          <a:effectLst/>
                        </a:rPr>
                        <a:t>الابجدية الفارسية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الحرف الصوتي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أمثلة النطق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rtl="1"/>
                      <a:endParaRPr lang="ar-IQ" sz="1700" dirty="0"/>
                    </a:p>
                  </a:txBody>
                  <a:tcPr marL="21917" marR="21917" marT="10958" marB="10958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ء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ء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a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apple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ا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‍ا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a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apple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61858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آ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‍آ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long "a" 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apathy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ب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ب‍ ‍ب‍ ‍ب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b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boat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پ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پ‍ ‍پ‍ ‍پ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p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pool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ت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ت‍ ‍ت‍ ‍ت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t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town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ث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ث‍ ‍ث‍ ‍ث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th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think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ج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ج‍ ‍ج‍ ‍ج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j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joke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چ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چ‍ ‍چ‍ ‍چ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che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chair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61858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ح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ح‍ ‍ح‍ ‍ح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sharp h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Hassan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خ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خ‍ ‍خ‍ ‍خ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kh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 dirty="0">
                          <a:effectLst/>
                        </a:rPr>
                        <a:t>مثل كلمة </a:t>
                      </a:r>
                      <a:r>
                        <a:rPr lang="en-US" sz="1700" dirty="0" err="1">
                          <a:effectLst/>
                        </a:rPr>
                        <a:t>bach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د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د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d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desk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ذ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ذ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th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those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ر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ر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r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rabbit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ز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ز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z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مثل كلمة </a:t>
                      </a:r>
                      <a:r>
                        <a:rPr lang="en-US" sz="1700">
                          <a:effectLst/>
                        </a:rPr>
                        <a:t>zebra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30158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700" kern="1800">
                          <a:effectLst/>
                        </a:rPr>
                        <a:t>ژ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>
                          <a:effectLst/>
                        </a:rPr>
                        <a:t>ژ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je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700" dirty="0">
                          <a:effectLst/>
                        </a:rPr>
                        <a:t>مثل كلمة </a:t>
                      </a:r>
                      <a:r>
                        <a:rPr lang="en-US" sz="1700" dirty="0">
                          <a:effectLst/>
                        </a:rPr>
                        <a:t>pleasure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70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04081"/>
              </p:ext>
            </p:extLst>
          </p:nvPr>
        </p:nvGraphicFramePr>
        <p:xfrm>
          <a:off x="2289687" y="30997"/>
          <a:ext cx="5315920" cy="67417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1663"/>
                <a:gridCol w="691663"/>
                <a:gridCol w="691663"/>
                <a:gridCol w="3240931"/>
              </a:tblGrid>
              <a:tr h="59613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 dirty="0">
                          <a:effectLst/>
                        </a:rPr>
                        <a:t>س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س‍ ‍س‍ ‍س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small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59613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ش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ش‍ ‍ش‍ ‍ش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shadow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ص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ص‍ ‍ص‍ ‍ص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supper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ض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ض‍ ‍ض‍ ‍ض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date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ط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ط‍ ‍ط‍ ‍ط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ظ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ظ‍ ‍ظ‍ ‍ظ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that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ع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ع‍ ‍ع‍ ‍ع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'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 err="1">
                          <a:effectLst/>
                        </a:rPr>
                        <a:t>agh</a:t>
                      </a:r>
                      <a:r>
                        <a:rPr lang="en-US" sz="1600" dirty="0">
                          <a:effectLst/>
                        </a:rPr>
                        <a:t>!!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غ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غ‍ ‍غ‍ ‍غ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</a:t>
                      </a:r>
                      <a:r>
                        <a:rPr lang="en-US" sz="1600" dirty="0">
                          <a:effectLst/>
                        </a:rPr>
                        <a:t> "r" in merci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ف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ف‍ ‍ف‍ ‍ف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Farsi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59724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ق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ق‍ ‍ق‍ ‍ق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sharp qu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Qum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ك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ك‍ ‍ك‍ ‍ك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Kurdish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ک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ک‍ ‍ک‍ ‍ک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cute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گ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گ‍ ‍گ‍ ‍گ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golf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ل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ل‍ ‍ل‍ ‍ل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language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م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م‍ ‍م‍ ‍م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مثل كلمة </a:t>
                      </a:r>
                      <a:r>
                        <a:rPr lang="en-US" sz="1600">
                          <a:effectLst/>
                        </a:rPr>
                        <a:t>mosque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ن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ن‍ ‍ن‍ ‍ن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noon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و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و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wolf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ه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ه‍ ‍ه‍ ‍ه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مثل كلمة </a:t>
                      </a:r>
                      <a:r>
                        <a:rPr lang="en-US" sz="1600">
                          <a:effectLst/>
                        </a:rPr>
                        <a:t>house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ي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ي‍ ‍ي‍ ‍ي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r>
                        <a:rPr lang="en-US" sz="1600" dirty="0">
                          <a:effectLst/>
                        </a:rPr>
                        <a:t>year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  <a:tr h="29130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kern="1800">
                          <a:effectLst/>
                        </a:rPr>
                        <a:t>ی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ی‍ ‍ی‍ ‍ی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مثل كلمة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83" marR="2283" marT="2283" marB="228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187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" name="Rectangle 1"/>
          <p:cNvSpPr/>
          <p:nvPr/>
        </p:nvSpPr>
        <p:spPr>
          <a:xfrm>
            <a:off x="2242088" y="2238478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الضمائر و الأفعال </a:t>
            </a: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IQ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0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" name="Rectangle 1"/>
          <p:cNvSpPr/>
          <p:nvPr/>
        </p:nvSpPr>
        <p:spPr>
          <a:xfrm>
            <a:off x="1901125" y="1076105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ضمائر المتكلم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انا: مَن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نحن: ما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ضمائر المخاطبة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انت: تو (يشمل المؤنث و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المذكر</a:t>
            </a:r>
            <a:r>
              <a:rPr lang="ar-IQ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انتم: شُما (يشمل المثنى و الجمع، المذكر و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المؤنث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IQ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540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alarabonline.org/data/2009/03/03-09/434p.jpg"/>
          <p:cNvSpPr>
            <a:spLocks noChangeAspect="1" noChangeArrowheads="1"/>
          </p:cNvSpPr>
          <p:nvPr/>
        </p:nvSpPr>
        <p:spPr bwMode="auto">
          <a:xfrm>
            <a:off x="6096000" y="-76200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" name="Rectangle 1"/>
          <p:cNvSpPr/>
          <p:nvPr/>
        </p:nvSpPr>
        <p:spPr>
          <a:xfrm>
            <a:off x="1901125" y="1076105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ضمائر الغائب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هو: او (اكثر استخداما) ، آن -- (يشمل المؤنث و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المذكر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هم: آنها (اكثر استخداما) ، ايشان (يستخدم فقط في اللغة الفصحى) -- (يشمل المثنى و الجمع، المذكر و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المؤنث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تلفظ هذه الضمائر بالعامية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او = اون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آنها: اونا</a:t>
            </a:r>
            <a:endParaRPr lang="ar-IQ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47835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364</Words>
  <Application>Microsoft Office PowerPoint</Application>
  <PresentationFormat>Widescreen</PresentationFormat>
  <Paragraphs>160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B Elham</vt:lpstr>
      <vt:lpstr>Calibri</vt:lpstr>
      <vt:lpstr>Comic Sans MS</vt:lpstr>
      <vt:lpstr>Tahoma</vt:lpstr>
      <vt:lpstr>Trebuchet MS</vt:lpstr>
      <vt:lpstr>Wingdings 3</vt:lpstr>
      <vt:lpstr>Facet</vt:lpstr>
      <vt:lpstr>اللغه الفارسيه للمرحله الاولى</vt:lpstr>
      <vt:lpstr>مدخل للغة الفارسية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ZzTeaM2009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اللغه الفارسيه للمرحله الاولى</dc:title>
  <dc:creator>DR.Ahmed Saker</dc:creator>
  <cp:lastModifiedBy>DR.Ahmed Saker</cp:lastModifiedBy>
  <cp:revision>8</cp:revision>
  <dcterms:created xsi:type="dcterms:W3CDTF">2018-04-12T17:53:22Z</dcterms:created>
  <dcterms:modified xsi:type="dcterms:W3CDTF">2018-04-14T00:58:15Z</dcterms:modified>
</cp:coreProperties>
</file>