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0"/>
    <p:restoredTop sz="94624"/>
  </p:normalViewPr>
  <p:slideViewPr>
    <p:cSldViewPr snapToGrid="0" snapToObjects="1">
      <p:cViewPr varScale="1">
        <p:scale>
          <a:sx n="61" d="100"/>
          <a:sy n="61" d="100"/>
        </p:scale>
        <p:origin x="78" y="4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ar-SA" smtClean="0"/>
              <a:t>انقر لتحرير نمط العنوان الرئيسي</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ar-SA" smtClean="0"/>
              <a:t>انقر لتحرير نمط العنوان الثانوي الرئيسي</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صورة بانورامي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اسحب الصورة إلى العنصر النائب أو انقر فوق الأيقونة لإضافة</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العنوان والتسمية التوضيحية">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اقتباس مع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ar-SA" smtClean="0"/>
              <a:t>انقر لتحرير نمط العنوان الرئيسي</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بطاقة اسم">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ar-SA" smtClean="0"/>
              <a:t>انقر لتحرير نمط العنوان الرئيسي</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أعمدة">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ar-SA" smtClean="0"/>
              <a:t>انقر لتحرير نمط العنوان الرئيسي</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أعمدة صور">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ar-SA" smtClean="0"/>
              <a:t>انقر لتحرير نمط العنوان الرئيسي</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اسحب الصورة إلى العنصر النائب أو انقر فوق الأيقونة لإضافة</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اسحب الصورة إلى العنصر النائب أو انقر فوق الأيقونة لإضافة</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ar-SA" smtClean="0"/>
              <a:t>اسحب الصورة إلى العنصر النائب أو انقر فوق الأيقونة لإضافة</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3" name="Date Placeholder 2"/>
          <p:cNvSpPr>
            <a:spLocks noGrp="1"/>
          </p:cNvSpPr>
          <p:nvPr>
            <p:ph type="dt" sz="half" idx="10"/>
          </p:nvPr>
        </p:nvSpPr>
        <p:spPr/>
        <p:txBody>
          <a:bodyPr/>
          <a:lstStyle/>
          <a:p>
            <a:fld id="{48A87A34-81AB-432B-8DAE-1953F412C126}" type="datetimeFigureOut">
              <a:rPr lang="en-US" dirty="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r">
              <a:defRPr/>
            </a:lvl1pPr>
          </a:lstStyle>
          <a:p>
            <a:r>
              <a:rPr lang="ar-SA" smtClean="0"/>
              <a:t>انقر لتحرير نمط العنوان الرئيسي</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ar-SA" smtClean="0"/>
              <a:t>انقر لتحرير أنماط النص الرئيسي</a:t>
            </a:r>
          </a:p>
        </p:txBody>
      </p:sp>
      <p:sp>
        <p:nvSpPr>
          <p:cNvPr id="4" name="Date Placeholder 3"/>
          <p:cNvSpPr>
            <a:spLocks noGrp="1"/>
          </p:cNvSpPr>
          <p:nvPr>
            <p:ph type="dt" sz="half" idx="10"/>
          </p:nvPr>
        </p:nvSpPr>
        <p:spPr/>
        <p:txBody>
          <a:bodyPr/>
          <a:lstStyle/>
          <a:p>
            <a:fld id="{48A87A34-81AB-432B-8DAE-1953F412C126}" type="datetimeFigureOut">
              <a:rPr lang="en-US" dirty="0"/>
              <a:t>4/24/2018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smtClean="0"/>
              <a:t>انقر لتحرير نمط العنوان الرئيسي</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المقارنة">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2" name="Content Placeholder 3"/>
          <p:cNvSpPr>
            <a:spLocks noGrp="1"/>
          </p:cNvSpPr>
          <p:nvPr>
            <p:ph sz="quarter" idx="13"/>
          </p:nvPr>
        </p:nvSpPr>
        <p:spPr>
          <a:xfrm>
            <a:off x="913774" y="3051012"/>
            <a:ext cx="5106027" cy="2740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13" name="Content Placeholder 5"/>
          <p:cNvSpPr>
            <a:spLocks noGrp="1"/>
          </p:cNvSpPr>
          <p:nvPr>
            <p:ph sz="quarter" idx="14"/>
          </p:nvPr>
        </p:nvSpPr>
        <p:spPr>
          <a:xfrm>
            <a:off x="6172200" y="3051012"/>
            <a:ext cx="5105401" cy="2740187"/>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4/24/2018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ar-SA" smtClean="0"/>
              <a:t>انقر لتحرير نمط العنوان الرئيسي</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4/24/2018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dirty="0"/>
              <a:t>4/24/2018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ar-SA" smtClean="0"/>
              <a:t>انقر لتحرير نمط العنوان الرئيسي</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مع تسمية توضيحية">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ar-SA" smtClean="0"/>
              <a:t>انقر لتحرير نمط العنوان الرئيسي</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smtClean="0"/>
              <a:t>اسحب الصورة إلى العنصر النائب أو انقر فوق الأيقونة لإضافة</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ar-SA" smtClean="0"/>
              <a:t>انقر لتحرير أنماط النص الرئيسي</a:t>
            </a:r>
          </a:p>
        </p:txBody>
      </p:sp>
      <p:sp>
        <p:nvSpPr>
          <p:cNvPr id="5" name="Date Placeholder 4"/>
          <p:cNvSpPr>
            <a:spLocks noGrp="1"/>
          </p:cNvSpPr>
          <p:nvPr>
            <p:ph type="dt" sz="half" idx="10"/>
          </p:nvPr>
        </p:nvSpPr>
        <p:spPr/>
        <p:txBody>
          <a:bodyPr/>
          <a:lstStyle/>
          <a:p>
            <a:fld id="{48A87A34-81AB-432B-8DAE-1953F412C126}" type="datetimeFigureOut">
              <a:rPr lang="en-US" dirty="0"/>
              <a:t>4/24/2018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ar-SA" smtClean="0"/>
              <a:t>انقر لتحرير نمط العنوان الرئيسي</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48A87A34-81AB-432B-8DAE-1953F412C126}" type="datetimeFigureOut">
              <a:rPr lang="en-US" dirty="0"/>
              <a:pPr/>
              <a:t>4/24/2018</a:t>
            </a:fld>
            <a:endParaRPr lang="en-US" dirty="0"/>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r">
              <a:defRPr sz="1000">
                <a:solidFill>
                  <a:schemeClr val="tx1"/>
                </a:solidFill>
              </a:defRPr>
            </a:lvl1pPr>
          </a:lstStyle>
          <a:p>
            <a:endParaRPr lang="en-US" dirty="0"/>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ctr" defTabSz="914400" rtl="1"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r" defTabSz="914400" rtl="1"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r" defTabSz="914400" rtl="1"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r" defTabSz="914400" rtl="1"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r" defTabSz="914400" rtl="1"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العنوان 1"/>
          <p:cNvSpPr>
            <a:spLocks noGrp="1"/>
          </p:cNvSpPr>
          <p:nvPr>
            <p:ph type="ctrTitle" idx="4294967295"/>
          </p:nvPr>
        </p:nvSpPr>
        <p:spPr>
          <a:xfrm>
            <a:off x="0" y="-938823"/>
            <a:ext cx="12192000" cy="4080932"/>
          </a:xfrm>
        </p:spPr>
        <p:txBody>
          <a:bodyPr>
            <a:normAutofit/>
          </a:bodyPr>
          <a:lstStyle/>
          <a:p>
            <a:pPr marL="228600" indent="-228600">
              <a:lnSpc>
                <a:spcPct val="120000"/>
              </a:lnSpc>
              <a:spcBef>
                <a:spcPts val="1000"/>
              </a:spcBef>
              <a:buClr>
                <a:schemeClr val="tx1"/>
              </a:buClr>
              <a:buFont typeface="Arial" panose="020B0604020202020204" pitchFamily="34" charset="0"/>
              <a:buChar char="•"/>
            </a:pPr>
            <a:r>
              <a:rPr lang="ar-SA" sz="60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latin typeface="+mn-lt"/>
                <a:ea typeface="+mn-ea"/>
              </a:rPr>
              <a:t>قسم الاشراف الفندقي </a:t>
            </a:r>
          </a:p>
        </p:txBody>
      </p:sp>
      <p:sp>
        <p:nvSpPr>
          <p:cNvPr id="3" name="عنوان فرعي 2"/>
          <p:cNvSpPr>
            <a:spLocks noGrp="1"/>
          </p:cNvSpPr>
          <p:nvPr>
            <p:ph type="subTitle" idx="4294967295"/>
          </p:nvPr>
        </p:nvSpPr>
        <p:spPr>
          <a:xfrm>
            <a:off x="414866" y="1935609"/>
            <a:ext cx="7535333" cy="2413000"/>
          </a:xfrm>
        </p:spPr>
        <p:txBody>
          <a:bodyPr>
            <a:normAutofit/>
          </a:bodyPr>
          <a:lstStyle/>
          <a:p>
            <a:r>
              <a:rPr lang="ar-SA" sz="4400" b="1" cap="none" dirty="0" smtClean="0">
                <a:ln w="10160">
                  <a:solidFill>
                    <a:schemeClr val="accent5"/>
                  </a:solidFill>
                  <a:prstDash val="solid"/>
                </a:ln>
                <a:solidFill>
                  <a:srgbClr val="FFFFFF"/>
                </a:solidFill>
                <a:effectLst>
                  <a:outerShdw blurRad="38100" dist="22860" dir="5400000" algn="tl" rotWithShape="0">
                    <a:srgbClr val="000000">
                      <a:alpha val="30000"/>
                    </a:srgbClr>
                  </a:outerShdw>
                </a:effectLst>
                <a:cs typeface="+mj-cs"/>
              </a:rPr>
              <a:t>مفهومه ... مهامه</a:t>
            </a:r>
            <a:endParaRPr lang="ar-SA" sz="4400" b="1" cap="none" dirty="0">
              <a:ln w="10160">
                <a:solidFill>
                  <a:schemeClr val="accent5"/>
                </a:solidFill>
                <a:prstDash val="solid"/>
              </a:ln>
              <a:solidFill>
                <a:srgbClr val="FFFFFF"/>
              </a:solidFill>
              <a:effectLst>
                <a:outerShdw blurRad="38100" dist="22860" dir="5400000" algn="tl" rotWithShape="0">
                  <a:srgbClr val="000000">
                    <a:alpha val="30000"/>
                  </a:srgbClr>
                </a:outerShdw>
              </a:effectLst>
              <a:cs typeface="+mj-cs"/>
            </a:endParaRPr>
          </a:p>
        </p:txBody>
      </p:sp>
      <p:sp>
        <p:nvSpPr>
          <p:cNvPr id="5" name="مربع نص 4"/>
          <p:cNvSpPr txBox="1"/>
          <p:nvPr/>
        </p:nvSpPr>
        <p:spPr>
          <a:xfrm>
            <a:off x="2768600" y="3810000"/>
            <a:ext cx="5596465" cy="1077218"/>
          </a:xfrm>
          <a:prstGeom prst="rect">
            <a:avLst/>
          </a:prstGeom>
          <a:noFill/>
        </p:spPr>
        <p:txBody>
          <a:bodyPr wrap="square" rtlCol="1">
            <a:spAutoFit/>
          </a:bodyPr>
          <a:lstStyle/>
          <a:p>
            <a:pPr marL="0" algn="r" defTabSz="457200" rtl="1" eaLnBrk="1" latinLnBrk="0" hangingPunct="1"/>
            <a:r>
              <a:rPr lang="ar-SA" sz="3200" b="1" dirty="0" smtClean="0">
                <a:solidFill>
                  <a:srgbClr val="C00000"/>
                </a:solidFill>
              </a:rPr>
              <a:t>م.م احمد طالب مهدي الأحمر </a:t>
            </a:r>
          </a:p>
          <a:p>
            <a:pPr marL="0" algn="r" defTabSz="457200" rtl="1" eaLnBrk="1" latinLnBrk="0" hangingPunct="1"/>
            <a:r>
              <a:rPr lang="ar-SA" sz="3200" b="1" dirty="0" smtClean="0">
                <a:solidFill>
                  <a:srgbClr val="C00000"/>
                </a:solidFill>
              </a:rPr>
              <a:t>قسم إدارة المؤسسات الفندقية</a:t>
            </a:r>
            <a:endParaRPr lang="ar-SA" sz="3200" b="1" dirty="0">
              <a:solidFill>
                <a:srgbClr val="C00000"/>
              </a:solidFill>
            </a:endParaRPr>
          </a:p>
        </p:txBody>
      </p:sp>
    </p:spTree>
    <p:extLst>
      <p:ext uri="{BB962C8B-B14F-4D97-AF65-F5344CB8AC3E}">
        <p14:creationId xmlns:p14="http://schemas.microsoft.com/office/powerpoint/2010/main" val="686937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0" y="1270000"/>
            <a:ext cx="11988800" cy="3970318"/>
          </a:xfrm>
          <a:prstGeom prst="rect">
            <a:avLst/>
          </a:prstGeom>
        </p:spPr>
        <p:txBody>
          <a:bodyPr wrap="square">
            <a:spAutoFit/>
          </a:bodyPr>
          <a:lstStyle/>
          <a:p>
            <a:pPr algn="just" rtl="1">
              <a:spcAft>
                <a:spcPts val="0"/>
              </a:spcAft>
            </a:pPr>
            <a:r>
              <a:rPr lang="ar-SA" sz="3600" dirty="0">
                <a:solidFill>
                  <a:srgbClr val="FF0000"/>
                </a:solidFill>
                <a:latin typeface="Helvetica" charset="0"/>
                <a:ea typeface="Times New Roman" charset="0"/>
                <a:cs typeface="Times New Roman" charset="0"/>
              </a:rPr>
              <a:t>آن الاشراف الداخلي </a:t>
            </a:r>
            <a:r>
              <a:rPr lang="en-US" sz="3600" dirty="0">
                <a:solidFill>
                  <a:srgbClr val="FF0000"/>
                </a:solidFill>
                <a:latin typeface="Helvetica" charset="0"/>
                <a:ea typeface="Times New Roman" charset="0"/>
                <a:cs typeface="Times New Roman" charset="0"/>
              </a:rPr>
              <a:t>Housekeeping </a:t>
            </a:r>
            <a:r>
              <a:rPr lang="ar-SA" sz="3600" dirty="0">
                <a:solidFill>
                  <a:srgbClr val="FF0000"/>
                </a:solidFill>
                <a:latin typeface="Helvetica" charset="0"/>
                <a:ea typeface="Times New Roman" charset="0"/>
                <a:cs typeface="Times New Roman" charset="0"/>
              </a:rPr>
              <a:t> حرفياً هو تدبير شئون </a:t>
            </a:r>
            <a:r>
              <a:rPr lang="ar-SA" sz="3600" dirty="0" smtClean="0">
                <a:solidFill>
                  <a:srgbClr val="FF0000"/>
                </a:solidFill>
                <a:latin typeface="Helvetica" charset="0"/>
                <a:ea typeface="Times New Roman" charset="0"/>
                <a:cs typeface="Times New Roman" charset="0"/>
              </a:rPr>
              <a:t>المنزل </a:t>
            </a:r>
            <a:r>
              <a:rPr lang="ar-SA" sz="3600" dirty="0">
                <a:solidFill>
                  <a:srgbClr val="FF0000"/>
                </a:solidFill>
                <a:latin typeface="Helvetica" charset="0"/>
                <a:ea typeface="Times New Roman" charset="0"/>
                <a:cs typeface="Times New Roman" charset="0"/>
              </a:rPr>
              <a:t>والعناية بنظافته وجماليته ً أي ان المعنى الدقيق للجملة هو الحفاظ على البيت </a:t>
            </a:r>
            <a:r>
              <a:rPr lang="en-US" sz="3600" dirty="0">
                <a:solidFill>
                  <a:srgbClr val="FF0000"/>
                </a:solidFill>
                <a:latin typeface="Helvetica" charset="0"/>
                <a:ea typeface="Times New Roman" charset="0"/>
                <a:cs typeface="Times New Roman" charset="0"/>
              </a:rPr>
              <a:t>To Keep </a:t>
            </a:r>
            <a:r>
              <a:rPr lang="ar-SA" sz="3600" dirty="0">
                <a:solidFill>
                  <a:srgbClr val="FF0000"/>
                </a:solidFill>
                <a:latin typeface="Helvetica" charset="0"/>
                <a:ea typeface="Times New Roman" charset="0"/>
                <a:cs typeface="Times New Roman" charset="0"/>
              </a:rPr>
              <a:t>،</a:t>
            </a:r>
            <a:r>
              <a:rPr lang="en-US" sz="3600" dirty="0">
                <a:solidFill>
                  <a:srgbClr val="FF0000"/>
                </a:solidFill>
                <a:latin typeface="Helvetica" charset="0"/>
                <a:ea typeface="Times New Roman" charset="0"/>
                <a:cs typeface="Times New Roman" charset="0"/>
              </a:rPr>
              <a:t>The House </a:t>
            </a:r>
            <a:r>
              <a:rPr lang="ar-SA" sz="3600" dirty="0">
                <a:solidFill>
                  <a:srgbClr val="FF0000"/>
                </a:solidFill>
                <a:latin typeface="Helvetica" charset="0"/>
                <a:ea typeface="Times New Roman" charset="0"/>
                <a:cs typeface="Times New Roman" charset="0"/>
              </a:rPr>
              <a:t> وهذه الكلمة تحمل في مضمونها الكثير بالنسبة للنزيل  والذي يرغب في تحقيق اعلى درجات الرضا والقبول حيث ان الفندق بالنسبة للنزيل بيته الذي يسكن فيه بصورة مؤقته والبعيد عن بيته الآصلي </a:t>
            </a:r>
            <a:r>
              <a:rPr lang="en-US" sz="3600" dirty="0">
                <a:solidFill>
                  <a:srgbClr val="FF0000"/>
                </a:solidFill>
                <a:latin typeface="Helvetica" charset="0"/>
                <a:ea typeface="Times New Roman" charset="0"/>
                <a:cs typeface="Times New Roman" charset="0"/>
              </a:rPr>
              <a:t>home Away From home </a:t>
            </a:r>
            <a:r>
              <a:rPr lang="ar-SA" sz="3600" dirty="0">
                <a:solidFill>
                  <a:srgbClr val="FF0000"/>
                </a:solidFill>
                <a:latin typeface="Helvetica" charset="0"/>
                <a:ea typeface="Times New Roman" charset="0"/>
                <a:cs typeface="Times New Roman" charset="0"/>
              </a:rPr>
              <a:t> ولاياتي ذلك </a:t>
            </a:r>
            <a:r>
              <a:rPr lang="ar-SA" sz="3600" dirty="0" smtClean="0">
                <a:solidFill>
                  <a:srgbClr val="FF0000"/>
                </a:solidFill>
                <a:latin typeface="Helvetica" charset="0"/>
                <a:ea typeface="Times New Roman" charset="0"/>
                <a:cs typeface="Times New Roman" charset="0"/>
              </a:rPr>
              <a:t>الا بقيام </a:t>
            </a:r>
            <a:r>
              <a:rPr lang="ar-SA" sz="3600" dirty="0">
                <a:solidFill>
                  <a:srgbClr val="FF0000"/>
                </a:solidFill>
                <a:latin typeface="Helvetica" charset="0"/>
                <a:ea typeface="Times New Roman" charset="0"/>
                <a:cs typeface="Times New Roman" charset="0"/>
              </a:rPr>
              <a:t>كادر الاشراف الداخلي بالكامل بتوفير الخدمة المتميزة والطمأنينة والرفاهية للنزلاء .</a:t>
            </a:r>
            <a:endParaRPr lang="en-US" sz="2800" dirty="0">
              <a:effectLst/>
              <a:latin typeface="Calibri" charset="0"/>
              <a:ea typeface="Calibri" charset="0"/>
              <a:cs typeface="Arial" charset="0"/>
            </a:endParaRPr>
          </a:p>
        </p:txBody>
      </p:sp>
    </p:spTree>
    <p:extLst>
      <p:ext uri="{BB962C8B-B14F-4D97-AF65-F5344CB8AC3E}">
        <p14:creationId xmlns:p14="http://schemas.microsoft.com/office/powerpoint/2010/main" val="1969366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457202" y="1366503"/>
            <a:ext cx="10786532" cy="3970318"/>
          </a:xfrm>
          <a:prstGeom prst="rect">
            <a:avLst/>
          </a:prstGeom>
        </p:spPr>
        <p:txBody>
          <a:bodyPr wrap="square">
            <a:spAutoFit/>
          </a:bodyPr>
          <a:lstStyle/>
          <a:p>
            <a:pPr algn="r" rtl="1"/>
            <a:r>
              <a:rPr lang="ar-SA" sz="3600" dirty="0" smtClean="0">
                <a:solidFill>
                  <a:srgbClr val="FF0000"/>
                </a:solidFill>
                <a:latin typeface="Helvetica" charset="0"/>
                <a:ea typeface="Times New Roman" charset="0"/>
                <a:cs typeface="Times New Roman" charset="0"/>
              </a:rPr>
              <a:t>فهو من </a:t>
            </a:r>
            <a:r>
              <a:rPr lang="ar-SA" sz="3600" dirty="0">
                <a:solidFill>
                  <a:srgbClr val="FF0000"/>
                </a:solidFill>
                <a:latin typeface="Helvetica" charset="0"/>
                <a:ea typeface="Times New Roman" charset="0"/>
                <a:cs typeface="Times New Roman" charset="0"/>
              </a:rPr>
              <a:t>الأقسام بالغه الاهمية في الفندق لما له من دور متميز في حالة إتمام وتطبيق المهام الموكلة للقائمين والعاملين فيه وما يترتب عليه من رضا وقناعة للنزيل. ان دور هذا القسم ومن يعمل به كبير وله مهام </a:t>
            </a:r>
            <a:r>
              <a:rPr lang="ar-SA" sz="3600" dirty="0" smtClean="0">
                <a:solidFill>
                  <a:srgbClr val="FF0000"/>
                </a:solidFill>
                <a:latin typeface="Helvetica" charset="0"/>
                <a:ea typeface="Times New Roman" charset="0"/>
                <a:cs typeface="Times New Roman" charset="0"/>
              </a:rPr>
              <a:t>متعددة </a:t>
            </a:r>
            <a:r>
              <a:rPr lang="ar-SA" sz="3600" dirty="0">
                <a:solidFill>
                  <a:srgbClr val="FF0000"/>
                </a:solidFill>
                <a:latin typeface="Helvetica" charset="0"/>
                <a:ea typeface="Times New Roman" charset="0"/>
                <a:cs typeface="Times New Roman" charset="0"/>
              </a:rPr>
              <a:t>وجميعها هدفها وغايتها تحقيق اعلى مستوى من الخدمة للنزيل من الهدوء والراحة والنظافة. وإعطاء النزيل الانطباع الرائع وجعله يدرك الخدمة المتميزة </a:t>
            </a:r>
            <a:r>
              <a:rPr lang="ar-SA" sz="3600" dirty="0" err="1">
                <a:solidFill>
                  <a:srgbClr val="FF0000"/>
                </a:solidFill>
                <a:latin typeface="Helvetica" charset="0"/>
                <a:ea typeface="Times New Roman" charset="0"/>
                <a:cs typeface="Times New Roman" charset="0"/>
              </a:rPr>
              <a:t>وكانما</a:t>
            </a:r>
            <a:r>
              <a:rPr lang="ar-SA" sz="3600" dirty="0">
                <a:solidFill>
                  <a:srgbClr val="FF0000"/>
                </a:solidFill>
                <a:latin typeface="Helvetica" charset="0"/>
                <a:ea typeface="Times New Roman" charset="0"/>
                <a:cs typeface="Times New Roman" charset="0"/>
              </a:rPr>
              <a:t> هو في بيته بإحساسه بجو الآلفة. لآن هذا يعتبر عامل مهم لنجاح هذا القسم في عمله .</a:t>
            </a:r>
            <a:r>
              <a:rPr lang="en-US" sz="3600" dirty="0"/>
              <a:t> </a:t>
            </a:r>
            <a:endParaRPr lang="ar-SA" sz="3600" dirty="0"/>
          </a:p>
        </p:txBody>
      </p:sp>
    </p:spTree>
    <p:extLst>
      <p:ext uri="{BB962C8B-B14F-4D97-AF65-F5344CB8AC3E}">
        <p14:creationId xmlns:p14="http://schemas.microsoft.com/office/powerpoint/2010/main" val="12791612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08000" y="1693333"/>
            <a:ext cx="4893733" cy="3318934"/>
          </a:xfrm>
          <a:prstGeom prst="rect">
            <a:avLst/>
          </a:prstGeom>
        </p:spPr>
      </p:pic>
      <p:sp>
        <p:nvSpPr>
          <p:cNvPr id="3" name="مستطيل 2"/>
          <p:cNvSpPr/>
          <p:nvPr/>
        </p:nvSpPr>
        <p:spPr>
          <a:xfrm>
            <a:off x="5892800" y="806270"/>
            <a:ext cx="5994399" cy="4524315"/>
          </a:xfrm>
          <a:prstGeom prst="rect">
            <a:avLst/>
          </a:prstGeom>
        </p:spPr>
        <p:txBody>
          <a:bodyPr wrap="square">
            <a:spAutoFit/>
          </a:bodyPr>
          <a:lstStyle/>
          <a:p>
            <a:pPr algn="r" rtl="1"/>
            <a:r>
              <a:rPr lang="ar-SA" sz="3600" dirty="0">
                <a:solidFill>
                  <a:srgbClr val="FF0000"/>
                </a:solidFill>
                <a:latin typeface="Helvetica" charset="0"/>
                <a:ea typeface="Times New Roman" charset="0"/>
                <a:cs typeface="Times New Roman" charset="0"/>
              </a:rPr>
              <a:t>فمن المهام الأساسية التي يقوم بها قسم الاشراف الداخلي هو العناية وتنظيف غرف النزلاء مع التقييد بخصوصية النزيل والوصول لراحته ورضاه عن طريق تنظيف الغرف وما تحتويه من حمامات وشراشف وارضيات وترتيب الموائد والآسرة والتأكد من سلامة وجاهزية الغرفة لاستقبال وتسكين النزيل </a:t>
            </a:r>
            <a:endParaRPr lang="ar-SA" sz="3600" dirty="0"/>
          </a:p>
        </p:txBody>
      </p:sp>
    </p:spTree>
    <p:extLst>
      <p:ext uri="{BB962C8B-B14F-4D97-AF65-F5344CB8AC3E}">
        <p14:creationId xmlns:p14="http://schemas.microsoft.com/office/powerpoint/2010/main" val="4396524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صورة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 y="1854201"/>
            <a:ext cx="5943600" cy="3352800"/>
          </a:xfrm>
          <a:prstGeom prst="rect">
            <a:avLst/>
          </a:prstGeom>
        </p:spPr>
      </p:pic>
      <p:sp>
        <p:nvSpPr>
          <p:cNvPr id="3" name="مستطيل 2"/>
          <p:cNvSpPr/>
          <p:nvPr/>
        </p:nvSpPr>
        <p:spPr>
          <a:xfrm>
            <a:off x="6688666" y="508969"/>
            <a:ext cx="5232400" cy="4524315"/>
          </a:xfrm>
          <a:prstGeom prst="rect">
            <a:avLst/>
          </a:prstGeom>
        </p:spPr>
        <p:txBody>
          <a:bodyPr wrap="square">
            <a:spAutoFit/>
          </a:bodyPr>
          <a:lstStyle/>
          <a:p>
            <a:pPr algn="r" rtl="1"/>
            <a:r>
              <a:rPr lang="ar-SA" sz="3600" dirty="0">
                <a:solidFill>
                  <a:srgbClr val="FF0000"/>
                </a:solidFill>
                <a:latin typeface="Helvetica" charset="0"/>
                <a:ea typeface="Times New Roman" charset="0"/>
                <a:cs typeface="Times New Roman" charset="0"/>
              </a:rPr>
              <a:t>علاوة على </a:t>
            </a:r>
            <a:r>
              <a:rPr lang="ar-SA" sz="3600" dirty="0" smtClean="0">
                <a:solidFill>
                  <a:srgbClr val="FF0000"/>
                </a:solidFill>
                <a:latin typeface="Helvetica" charset="0"/>
                <a:ea typeface="Times New Roman" charset="0"/>
                <a:cs typeface="Times New Roman" charset="0"/>
              </a:rPr>
              <a:t>ما تقدم </a:t>
            </a:r>
            <a:r>
              <a:rPr lang="ar-SA" sz="3600" dirty="0">
                <a:solidFill>
                  <a:srgbClr val="FF0000"/>
                </a:solidFill>
                <a:latin typeface="Helvetica" charset="0"/>
                <a:ea typeface="Times New Roman" charset="0"/>
                <a:cs typeface="Times New Roman" charset="0"/>
              </a:rPr>
              <a:t>فآن الاشراف الداخلي لا يقتصر عمله على تنظيف الغرف ولكنه تمتد الى تنسيق وتنظيف وترتيب أماكن أخرى مثل ممرات الطوابق ومناطق المطاعم والمكاتب الامامية وحمامات السباحة ومكاتب الإدارة وأماكن الخدمات الداخلية </a:t>
            </a:r>
            <a:endParaRPr lang="ar-SA" sz="3600" dirty="0"/>
          </a:p>
        </p:txBody>
      </p:sp>
    </p:spTree>
    <p:extLst>
      <p:ext uri="{BB962C8B-B14F-4D97-AF65-F5344CB8AC3E}">
        <p14:creationId xmlns:p14="http://schemas.microsoft.com/office/powerpoint/2010/main" val="1895048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643467" y="2154535"/>
            <a:ext cx="9838267" cy="1754326"/>
          </a:xfrm>
          <a:prstGeom prst="rect">
            <a:avLst/>
          </a:prstGeom>
        </p:spPr>
        <p:txBody>
          <a:bodyPr wrap="square">
            <a:spAutoFit/>
          </a:bodyPr>
          <a:lstStyle/>
          <a:p>
            <a:pPr algn="r" rtl="1"/>
            <a:r>
              <a:rPr lang="ar-SA" sz="3600" dirty="0">
                <a:solidFill>
                  <a:srgbClr val="FF0000"/>
                </a:solidFill>
                <a:latin typeface="Helvetica" charset="0"/>
                <a:ea typeface="Times New Roman" charset="0"/>
                <a:cs typeface="Times New Roman" charset="0"/>
              </a:rPr>
              <a:t>وفناء الفندق او المنتجع أي توفير الصيانة والنظافة لجميع المناطق التي يستخدما النزلاء يتطلب ذلك من إدارة الاشراف الداخلي الاختيار الصحيح في توظيف العاملين في هذا القسم </a:t>
            </a:r>
            <a:endParaRPr lang="ar-SA" sz="3600" dirty="0"/>
          </a:p>
        </p:txBody>
      </p:sp>
    </p:spTree>
    <p:extLst>
      <p:ext uri="{BB962C8B-B14F-4D97-AF65-F5344CB8AC3E}">
        <p14:creationId xmlns:p14="http://schemas.microsoft.com/office/powerpoint/2010/main" val="75349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p:cNvSpPr/>
          <p:nvPr/>
        </p:nvSpPr>
        <p:spPr>
          <a:xfrm>
            <a:off x="846668" y="462158"/>
            <a:ext cx="10447866" cy="5632311"/>
          </a:xfrm>
          <a:prstGeom prst="rect">
            <a:avLst/>
          </a:prstGeom>
        </p:spPr>
        <p:txBody>
          <a:bodyPr wrap="square">
            <a:spAutoFit/>
          </a:bodyPr>
          <a:lstStyle/>
          <a:p>
            <a:pPr marL="457200" algn="just" rtl="1">
              <a:spcAft>
                <a:spcPts val="0"/>
              </a:spcAft>
            </a:pPr>
            <a:r>
              <a:rPr lang="ar-SA" sz="3600" b="1" dirty="0">
                <a:solidFill>
                  <a:srgbClr val="FF0000"/>
                </a:solidFill>
                <a:latin typeface="Helvetica" charset="0"/>
                <a:ea typeface="Times New Roman" charset="0"/>
                <a:cs typeface="Times New Roman" charset="0"/>
              </a:rPr>
              <a:t>خصائص الخدمة في قسم الاشراف الداخلي :</a:t>
            </a:r>
            <a:endParaRPr lang="en-US" sz="3600" b="1" dirty="0">
              <a:latin typeface="Calibri" charset="0"/>
              <a:ea typeface="Calibri" charset="0"/>
              <a:cs typeface="Arial" charset="0"/>
            </a:endParaRPr>
          </a:p>
          <a:p>
            <a:pPr marL="457200" algn="just" rtl="1">
              <a:spcAft>
                <a:spcPts val="0"/>
              </a:spcAft>
            </a:pPr>
            <a:r>
              <a:rPr lang="ar-SA" sz="3600" dirty="0">
                <a:solidFill>
                  <a:srgbClr val="FF0000"/>
                </a:solidFill>
                <a:latin typeface="Helvetica" charset="0"/>
                <a:ea typeface="Times New Roman" charset="0"/>
                <a:cs typeface="Times New Roman" charset="0"/>
              </a:rPr>
              <a:t>ان خصائص الخدمة في قسم الاشراف الفندقي لا تختلف عن الخصائص العامة للخدمات والمتمثلة بالتالي : </a:t>
            </a:r>
            <a:endParaRPr lang="en-US" sz="3600" dirty="0">
              <a:latin typeface="Calibri" charset="0"/>
              <a:ea typeface="Calibri" charset="0"/>
              <a:cs typeface="Arial" charset="0"/>
            </a:endParaRPr>
          </a:p>
          <a:p>
            <a:pPr marL="342900" lvl="0" indent="-342900" algn="just" rtl="1">
              <a:spcAft>
                <a:spcPts val="0"/>
              </a:spcAft>
              <a:buFont typeface="Times New Roman" charset="0"/>
              <a:buChar char="-"/>
            </a:pPr>
            <a:r>
              <a:rPr lang="ar-SA" sz="3600" dirty="0" smtClean="0">
                <a:solidFill>
                  <a:srgbClr val="FF0000"/>
                </a:solidFill>
                <a:latin typeface="Helvetica" charset="0"/>
                <a:ea typeface="Times New Roman" charset="0"/>
                <a:cs typeface="Times New Roman" charset="0"/>
              </a:rPr>
              <a:t>الاملموسية </a:t>
            </a:r>
            <a:r>
              <a:rPr lang="ar-SA" sz="3600" dirty="0">
                <a:solidFill>
                  <a:srgbClr val="FF0000"/>
                </a:solidFill>
                <a:latin typeface="Helvetica" charset="0"/>
                <a:ea typeface="Times New Roman" charset="0"/>
                <a:cs typeface="Times New Roman" charset="0"/>
              </a:rPr>
              <a:t>: وهي عدم لمس او تجربة الخدمة ولهذا يكون من الصعوبة تصورها ذهنياً مما يؤدي في الغالب لمعرفة غير دقيقة للنتيجة مسبقاً ، ومن اجل تجاوز وتلافي هذه المشكلات من الضروري البحث عن معايير تدل على جودة الخدمات .</a:t>
            </a:r>
            <a:endParaRPr lang="en-US" sz="3600" dirty="0">
              <a:latin typeface="Calibri" charset="0"/>
              <a:ea typeface="Times New Roman" charset="0"/>
              <a:cs typeface="Arial" charset="0"/>
            </a:endParaRPr>
          </a:p>
          <a:p>
            <a:pPr marL="457200" algn="just" rtl="1">
              <a:spcAft>
                <a:spcPts val="0"/>
              </a:spcAft>
            </a:pPr>
            <a:r>
              <a:rPr lang="ar-SA" sz="3600" dirty="0" smtClean="0">
                <a:solidFill>
                  <a:srgbClr val="FF0000"/>
                </a:solidFill>
                <a:latin typeface="Helvetica" charset="0"/>
                <a:ea typeface="Times New Roman" charset="0"/>
                <a:cs typeface="Times New Roman" charset="0"/>
              </a:rPr>
              <a:t>(التلازمية </a:t>
            </a:r>
            <a:r>
              <a:rPr lang="ar-SA" sz="3600" dirty="0">
                <a:solidFill>
                  <a:srgbClr val="FF0000"/>
                </a:solidFill>
                <a:latin typeface="Helvetica" charset="0"/>
                <a:ea typeface="Times New Roman" charset="0"/>
                <a:cs typeface="Times New Roman" charset="0"/>
              </a:rPr>
              <a:t>: هو مفهوم يعبر عن بعدين  ، الاول هو التلازمية بين المنتج والمستهلك  والثاني هو التلازمية بمعنى ان المستفيد </a:t>
            </a:r>
            <a:r>
              <a:rPr lang="ar-SA" sz="3600" dirty="0" smtClean="0">
                <a:solidFill>
                  <a:srgbClr val="FF0000"/>
                </a:solidFill>
                <a:latin typeface="Helvetica" charset="0"/>
                <a:ea typeface="Times New Roman" charset="0"/>
                <a:cs typeface="Times New Roman" charset="0"/>
              </a:rPr>
              <a:t>لا يمكن </a:t>
            </a:r>
            <a:r>
              <a:rPr lang="ar-SA" sz="3600" dirty="0">
                <a:solidFill>
                  <a:srgbClr val="FF0000"/>
                </a:solidFill>
                <a:latin typeface="Helvetica" charset="0"/>
                <a:ea typeface="Times New Roman" charset="0"/>
                <a:cs typeface="Times New Roman" charset="0"/>
              </a:rPr>
              <a:t>فصله في اغلب الحالات اثناء الخدمة </a:t>
            </a:r>
            <a:r>
              <a:rPr lang="ar-SA" sz="3600" dirty="0" smtClean="0">
                <a:solidFill>
                  <a:srgbClr val="FF0000"/>
                </a:solidFill>
                <a:latin typeface="Helvetica" charset="0"/>
                <a:ea typeface="Times New Roman" charset="0"/>
                <a:cs typeface="Times New Roman" charset="0"/>
              </a:rPr>
              <a:t>.</a:t>
            </a:r>
            <a:endParaRPr lang="en-US" sz="3600" dirty="0">
              <a:latin typeface="Calibri" charset="0"/>
              <a:ea typeface="Times New Roman" charset="0"/>
              <a:cs typeface="Arial" charset="0"/>
            </a:endParaRPr>
          </a:p>
        </p:txBody>
      </p:sp>
    </p:spTree>
    <p:extLst>
      <p:ext uri="{BB962C8B-B14F-4D97-AF65-F5344CB8AC3E}">
        <p14:creationId xmlns:p14="http://schemas.microsoft.com/office/powerpoint/2010/main" val="34039124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p:cNvSpPr/>
          <p:nvPr/>
        </p:nvSpPr>
        <p:spPr>
          <a:xfrm>
            <a:off x="1744133" y="601471"/>
            <a:ext cx="9533467" cy="4524315"/>
          </a:xfrm>
          <a:prstGeom prst="rect">
            <a:avLst/>
          </a:prstGeom>
        </p:spPr>
        <p:txBody>
          <a:bodyPr wrap="square">
            <a:spAutoFit/>
          </a:bodyPr>
          <a:lstStyle/>
          <a:p>
            <a:pPr marL="342900" lvl="0" indent="-342900" algn="just" rtl="1">
              <a:spcAft>
                <a:spcPts val="0"/>
              </a:spcAft>
              <a:buFont typeface="Times New Roman" charset="0"/>
              <a:buChar char="-"/>
            </a:pPr>
            <a:r>
              <a:rPr lang="ar-SA" sz="3600" dirty="0">
                <a:solidFill>
                  <a:srgbClr val="FF0000"/>
                </a:solidFill>
                <a:latin typeface="Helvetica" charset="0"/>
                <a:ea typeface="Times New Roman" charset="0"/>
                <a:cs typeface="Times New Roman" charset="0"/>
              </a:rPr>
              <a:t>عدم التجانس : أي بمعنى التباين بالخدمات لاعتمادها على الكفاءة ومهارة تقديمها ، وكذا مكان وزمان تقديمها .</a:t>
            </a:r>
            <a:endParaRPr lang="en-US" sz="3600" dirty="0">
              <a:latin typeface="Calibri" charset="0"/>
              <a:ea typeface="Times New Roman" charset="0"/>
              <a:cs typeface="Arial" charset="0"/>
            </a:endParaRPr>
          </a:p>
          <a:p>
            <a:pPr marL="457200" algn="just" rtl="1">
              <a:spcAft>
                <a:spcPts val="0"/>
              </a:spcAft>
            </a:pPr>
            <a:r>
              <a:rPr lang="ar-SA" sz="3600" dirty="0">
                <a:solidFill>
                  <a:srgbClr val="FF0000"/>
                </a:solidFill>
                <a:latin typeface="Helvetica" charset="0"/>
                <a:ea typeface="Times New Roman" charset="0"/>
                <a:cs typeface="Times New Roman" charset="0"/>
              </a:rPr>
              <a:t>عدم تملك الخدمة : بمعنى الخدمة لاتمتلك او تنقل ملكيتها من مقدمها الى مستهلكها عن الاتفاق عليها ، الا ان الخدمة الفندقية تتميز  بخصائص أخرى ، منها السرعة في الأداء والطلب عليها غير قابل للتأجيل</a:t>
            </a:r>
            <a:endParaRPr lang="en-US" sz="3600" dirty="0">
              <a:latin typeface="Calibri" charset="0"/>
              <a:ea typeface="Times New Roman" charset="0"/>
              <a:cs typeface="Arial" charset="0"/>
            </a:endParaRPr>
          </a:p>
          <a:p>
            <a:pPr marL="342900" lvl="0" indent="-342900" algn="just" rtl="1">
              <a:spcAft>
                <a:spcPts val="0"/>
              </a:spcAft>
              <a:buFont typeface="Times New Roman" charset="0"/>
              <a:buChar char="-"/>
            </a:pPr>
            <a:r>
              <a:rPr lang="ar-SA" sz="3600" dirty="0">
                <a:solidFill>
                  <a:srgbClr val="FF0000"/>
                </a:solidFill>
                <a:latin typeface="Helvetica" charset="0"/>
                <a:ea typeface="Times New Roman" charset="0"/>
                <a:cs typeface="Times New Roman" charset="0"/>
              </a:rPr>
              <a:t>عدم القابلية للخزن : أي بمعنى </a:t>
            </a:r>
            <a:r>
              <a:rPr lang="ar-SA" sz="3600" dirty="0" smtClean="0">
                <a:solidFill>
                  <a:srgbClr val="FF0000"/>
                </a:solidFill>
                <a:latin typeface="Helvetica" charset="0"/>
                <a:ea typeface="Times New Roman" charset="0"/>
                <a:cs typeface="Times New Roman" charset="0"/>
              </a:rPr>
              <a:t>لا يمكن </a:t>
            </a:r>
            <a:r>
              <a:rPr lang="ar-SA" sz="3600" dirty="0">
                <a:solidFill>
                  <a:srgbClr val="FF0000"/>
                </a:solidFill>
                <a:latin typeface="Helvetica" charset="0"/>
                <a:ea typeface="Times New Roman" charset="0"/>
                <a:cs typeface="Times New Roman" charset="0"/>
              </a:rPr>
              <a:t>عدم قابليتها للتخزين طالما غير ملموسة .</a:t>
            </a:r>
            <a:endParaRPr lang="en-US" sz="3600" dirty="0">
              <a:latin typeface="Calibri" charset="0"/>
              <a:ea typeface="Times New Roman" charset="0"/>
              <a:cs typeface="Arial" charset="0"/>
            </a:endParaRPr>
          </a:p>
        </p:txBody>
      </p:sp>
    </p:spTree>
    <p:extLst>
      <p:ext uri="{BB962C8B-B14F-4D97-AF65-F5344CB8AC3E}">
        <p14:creationId xmlns:p14="http://schemas.microsoft.com/office/powerpoint/2010/main" val="1056186040"/>
      </p:ext>
    </p:extLst>
  </p:cSld>
  <p:clrMapOvr>
    <a:masterClrMapping/>
  </p:clrMapOvr>
  <p:timing>
    <p:tnLst>
      <p:par>
        <p:cTn id="1" dur="indefinite" restart="never" nodeType="tmRoot"/>
      </p:par>
    </p:tnLst>
  </p:timing>
</p:sld>
</file>

<file path=ppt/theme/theme1.xml><?xml version="1.0" encoding="utf-8"?>
<a:theme xmlns:a="http://schemas.openxmlformats.org/drawingml/2006/main" name="قطرة">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
  <TotalTime>40</TotalTime>
  <Words>438</Words>
  <Application>Microsoft Office PowerPoint</Application>
  <PresentationFormat>ملء الشاشة</PresentationFormat>
  <Paragraphs>16</Paragraphs>
  <Slides>8</Slides>
  <Notes>0</Notes>
  <HiddenSlides>0</HiddenSlides>
  <MMClips>0</MMClips>
  <ScaleCrop>false</ScaleCrop>
  <HeadingPairs>
    <vt:vector size="6" baseType="variant">
      <vt:variant>
        <vt:lpstr>الخطوط المستخدمة</vt:lpstr>
      </vt:variant>
      <vt:variant>
        <vt:i4>5</vt:i4>
      </vt:variant>
      <vt:variant>
        <vt:lpstr>نسق</vt:lpstr>
      </vt:variant>
      <vt:variant>
        <vt:i4>1</vt:i4>
      </vt:variant>
      <vt:variant>
        <vt:lpstr>عناوين الشرائح</vt:lpstr>
      </vt:variant>
      <vt:variant>
        <vt:i4>8</vt:i4>
      </vt:variant>
    </vt:vector>
  </HeadingPairs>
  <TitlesOfParts>
    <vt:vector size="14" baseType="lpstr">
      <vt:lpstr>Arial</vt:lpstr>
      <vt:lpstr>Calibri</vt:lpstr>
      <vt:lpstr>Helvetica</vt:lpstr>
      <vt:lpstr>Times New Roman</vt:lpstr>
      <vt:lpstr>Tw Cen MT</vt:lpstr>
      <vt:lpstr>قطرة</vt:lpstr>
      <vt:lpstr>قسم الاشراف الفندقي </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قسم الاشراف الفندقي</dc:title>
  <dc:creator>مستخدم Microsoft Office</dc:creator>
  <cp:lastModifiedBy>windows7</cp:lastModifiedBy>
  <cp:revision>7</cp:revision>
  <dcterms:created xsi:type="dcterms:W3CDTF">2018-04-23T03:45:05Z</dcterms:created>
  <dcterms:modified xsi:type="dcterms:W3CDTF">2018-04-24T09:04:46Z</dcterms:modified>
</cp:coreProperties>
</file>