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notesMasterIdLst>
    <p:notesMasterId r:id="rId11"/>
  </p:notes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412" autoAdjust="0"/>
    <p:restoredTop sz="94671" autoAdjust="0"/>
  </p:normalViewPr>
  <p:slideViewPr>
    <p:cSldViewPr>
      <p:cViewPr>
        <p:scale>
          <a:sx n="90" d="100"/>
          <a:sy n="90" d="100"/>
        </p:scale>
        <p:origin x="-816" y="74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LB"/>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98EF13D9-0788-4A28-BA20-7DDFAD7C9BC7}" type="datetimeFigureOut">
              <a:rPr lang="ar-LB" smtClean="0"/>
              <a:t>11/03/1438</a:t>
            </a:fld>
            <a:endParaRPr lang="ar-LB"/>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LB"/>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LB"/>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LB"/>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DD924466-CE04-4229-9DC2-5B0567AE4BC4}" type="slidenum">
              <a:rPr lang="ar-LB" smtClean="0"/>
              <a:t>‹#›</a:t>
            </a:fld>
            <a:endParaRPr lang="ar-LB"/>
          </a:p>
        </p:txBody>
      </p:sp>
    </p:spTree>
    <p:extLst>
      <p:ext uri="{BB962C8B-B14F-4D97-AF65-F5344CB8AC3E}">
        <p14:creationId xmlns:p14="http://schemas.microsoft.com/office/powerpoint/2010/main" val="2212368907"/>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lstStyle/>
          <a:p>
            <a:endParaRPr lang="ar-LB" dirty="0" smtClean="0"/>
          </a:p>
          <a:p>
            <a:endParaRPr lang="ar-LB" dirty="0" smtClean="0"/>
          </a:p>
          <a:p>
            <a:endParaRPr lang="ar-LB" dirty="0" smtClean="0"/>
          </a:p>
          <a:p>
            <a:endParaRPr lang="ar-LB" dirty="0" smtClean="0"/>
          </a:p>
          <a:p>
            <a:endParaRPr lang="ar-LB" dirty="0" smtClean="0"/>
          </a:p>
          <a:p>
            <a:endParaRPr lang="ar-LB" dirty="0" smtClean="0"/>
          </a:p>
          <a:p>
            <a:endParaRPr lang="ar-LB" dirty="0" smtClean="0"/>
          </a:p>
          <a:p>
            <a:endParaRPr lang="ar-LB" dirty="0" smtClean="0"/>
          </a:p>
          <a:p>
            <a:endParaRPr lang="ar-LB" dirty="0" smtClean="0"/>
          </a:p>
          <a:p>
            <a:endParaRPr lang="ar-LB" dirty="0"/>
          </a:p>
        </p:txBody>
      </p:sp>
      <p:sp>
        <p:nvSpPr>
          <p:cNvPr id="4" name="عنصر نائب لرقم الشريحة 3"/>
          <p:cNvSpPr>
            <a:spLocks noGrp="1"/>
          </p:cNvSpPr>
          <p:nvPr>
            <p:ph type="sldNum" sz="quarter" idx="10"/>
          </p:nvPr>
        </p:nvSpPr>
        <p:spPr/>
        <p:txBody>
          <a:bodyPr/>
          <a:lstStyle/>
          <a:p>
            <a:fld id="{DD924466-CE04-4229-9DC2-5B0567AE4BC4}" type="slidenum">
              <a:rPr lang="ar-LB" smtClean="0"/>
              <a:t>1</a:t>
            </a:fld>
            <a:endParaRPr lang="ar-LB"/>
          </a:p>
        </p:txBody>
      </p:sp>
    </p:spTree>
    <p:extLst>
      <p:ext uri="{BB962C8B-B14F-4D97-AF65-F5344CB8AC3E}">
        <p14:creationId xmlns:p14="http://schemas.microsoft.com/office/powerpoint/2010/main" val="87085433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11/03/1438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11/03/1438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11/03/1438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11/03/1438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11/03/1438</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11/03/1438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11/03/1438</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11/03/1438</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11/03/1438</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11/03/1438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11/03/1438</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11/03/1438</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60649"/>
            <a:ext cx="7772400" cy="1224135"/>
          </a:xfrm>
        </p:spPr>
        <p:txBody>
          <a:bodyPr>
            <a:normAutofit/>
          </a:bodyPr>
          <a:lstStyle/>
          <a:p>
            <a:r>
              <a:rPr lang="ar-LB" dirty="0" smtClean="0">
                <a:solidFill>
                  <a:srgbClr val="FF0000"/>
                </a:solidFill>
              </a:rPr>
              <a:t>التخطيط المالي</a:t>
            </a:r>
            <a:endParaRPr lang="ar-LB" dirty="0">
              <a:solidFill>
                <a:srgbClr val="FF0000"/>
              </a:solidFill>
            </a:endParaRPr>
          </a:p>
        </p:txBody>
      </p:sp>
      <p:sp>
        <p:nvSpPr>
          <p:cNvPr id="3" name="عنوان فرعي 2"/>
          <p:cNvSpPr>
            <a:spLocks noGrp="1"/>
          </p:cNvSpPr>
          <p:nvPr>
            <p:ph type="subTitle" idx="1"/>
          </p:nvPr>
        </p:nvSpPr>
        <p:spPr>
          <a:xfrm>
            <a:off x="611560" y="3501008"/>
            <a:ext cx="8064896" cy="2952328"/>
          </a:xfrm>
        </p:spPr>
        <p:txBody>
          <a:bodyPr>
            <a:normAutofit/>
          </a:bodyPr>
          <a:lstStyle/>
          <a:p>
            <a:pPr algn="just"/>
            <a:r>
              <a:rPr lang="ar-LB" dirty="0" smtClean="0"/>
              <a:t> </a:t>
            </a:r>
            <a:endParaRPr lang="ar-LB" dirty="0">
              <a:latin typeface="Simplified Arabic" pitchFamily="18" charset="-78"/>
              <a:cs typeface="Simplified Arabic" pitchFamily="18" charset="-78"/>
            </a:endParaRPr>
          </a:p>
        </p:txBody>
      </p:sp>
      <p:sp>
        <p:nvSpPr>
          <p:cNvPr id="4" name="مستطيل 3"/>
          <p:cNvSpPr/>
          <p:nvPr/>
        </p:nvSpPr>
        <p:spPr>
          <a:xfrm>
            <a:off x="395536" y="1124744"/>
            <a:ext cx="8352928" cy="3539430"/>
          </a:xfrm>
          <a:prstGeom prst="rect">
            <a:avLst/>
          </a:prstGeom>
        </p:spPr>
        <p:txBody>
          <a:bodyPr wrap="square">
            <a:spAutoFit/>
          </a:bodyPr>
          <a:lstStyle/>
          <a:p>
            <a:pPr algn="just"/>
            <a:endParaRPr lang="ar-LB" sz="3200" dirty="0" smtClean="0">
              <a:latin typeface="Simplified Arabic" pitchFamily="18" charset="-78"/>
              <a:cs typeface="Simplified Arabic" pitchFamily="18" charset="-78"/>
            </a:endParaRPr>
          </a:p>
          <a:p>
            <a:pPr algn="just"/>
            <a:r>
              <a:rPr lang="ar-LB" sz="3200" dirty="0" smtClean="0">
                <a:latin typeface="Simplified Arabic" pitchFamily="18" charset="-78"/>
                <a:cs typeface="Simplified Arabic" pitchFamily="18" charset="-78"/>
              </a:rPr>
              <a:t>يعتبر</a:t>
            </a:r>
            <a:r>
              <a:rPr lang="ar-LB" dirty="0" smtClean="0"/>
              <a:t> </a:t>
            </a:r>
            <a:r>
              <a:rPr lang="ar-LB" sz="3200" dirty="0">
                <a:latin typeface="Simplified Arabic" pitchFamily="18" charset="-78"/>
                <a:cs typeface="Simplified Arabic" pitchFamily="18" charset="-78"/>
              </a:rPr>
              <a:t>التخطيط المالي من أهم الوظائف التي تمارسها الإدارة المالية، فهو يرسم السياسات المالية للمؤسسة ويؤمن لها سبل الحصول على الأموال اللازمة، فضلاً عن تأمين سبل استثمار أموالها في المجالات المختلفة لتحقيق أفضل العوائد، والتخطيط المالي يمثل الضمانة الحقيقية لمواجهة المخاطر والتحديات الداخلية والخارجية التي تواجه المؤسسة. </a:t>
            </a:r>
          </a:p>
        </p:txBody>
      </p:sp>
    </p:spTree>
    <p:extLst>
      <p:ext uri="{BB962C8B-B14F-4D97-AF65-F5344CB8AC3E}">
        <p14:creationId xmlns:p14="http://schemas.microsoft.com/office/powerpoint/2010/main" val="429460224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467544" y="260648"/>
            <a:ext cx="8352928" cy="5509200"/>
          </a:xfrm>
          <a:prstGeom prst="rect">
            <a:avLst/>
          </a:prstGeom>
        </p:spPr>
        <p:txBody>
          <a:bodyPr wrap="square">
            <a:spAutoFit/>
          </a:bodyPr>
          <a:lstStyle/>
          <a:p>
            <a:pPr algn="just"/>
            <a:r>
              <a:rPr lang="ar-LB" sz="3200" dirty="0" smtClean="0">
                <a:latin typeface="Simplified Arabic" pitchFamily="18" charset="-78"/>
                <a:cs typeface="Simplified Arabic" pitchFamily="18" charset="-78"/>
              </a:rPr>
              <a:t>وتحتاج </a:t>
            </a:r>
            <a:r>
              <a:rPr lang="ar-LB" sz="3200" dirty="0">
                <a:latin typeface="Simplified Arabic" pitchFamily="18" charset="-78"/>
                <a:cs typeface="Simplified Arabic" pitchFamily="18" charset="-78"/>
              </a:rPr>
              <a:t>منظمات الأعمال إلى السير بمواكبة التغيرات التي تحدث لضمان البقاء والاستمرارية فبسيطرتها على مجريات التغير، فإنها ستضمن نموها وتطورها.</a:t>
            </a:r>
          </a:p>
          <a:p>
            <a:pPr algn="just"/>
            <a:r>
              <a:rPr lang="ar-LB" sz="3200" dirty="0">
                <a:latin typeface="Simplified Arabic" pitchFamily="18" charset="-78"/>
                <a:cs typeface="Simplified Arabic" pitchFamily="18" charset="-78"/>
              </a:rPr>
              <a:t>ويجب على منظمات الأعمال إيجاد سبل ومناهج للاستفادة من كل تطور يظهر في محيط نشاطها من تحولات اقتصادية واجتماعية </a:t>
            </a:r>
            <a:r>
              <a:rPr lang="ar-LB" sz="3200" dirty="0" smtClean="0">
                <a:latin typeface="Simplified Arabic" pitchFamily="18" charset="-78"/>
                <a:cs typeface="Simplified Arabic" pitchFamily="18" charset="-78"/>
              </a:rPr>
              <a:t>وتكنولوجية.</a:t>
            </a:r>
            <a:endParaRPr lang="ar-LB" sz="3200" dirty="0">
              <a:latin typeface="Simplified Arabic" pitchFamily="18" charset="-78"/>
              <a:cs typeface="Simplified Arabic" pitchFamily="18" charset="-78"/>
            </a:endParaRPr>
          </a:p>
          <a:p>
            <a:pPr algn="just"/>
            <a:r>
              <a:rPr lang="ar-LB" sz="3200" dirty="0">
                <a:latin typeface="Simplified Arabic" pitchFamily="18" charset="-78"/>
                <a:cs typeface="Simplified Arabic" pitchFamily="18" charset="-78"/>
              </a:rPr>
              <a:t>إن التخطيط يعتبر حالياً من أهم وظائف المدير المالي لذلك يجب على المدير المالي الحصول على صورة واضحة وشاملة لنشاط وأعمال المؤسسة، ومن خلالها يستطيع المدير المالي تخطيط الاحتياجات المالية للمؤسسة سواء كانت قصيرة الأجل، أو طويلة </a:t>
            </a:r>
            <a:r>
              <a:rPr lang="ar-LB" sz="3200" dirty="0" smtClean="0">
                <a:latin typeface="Simplified Arabic" pitchFamily="18" charset="-78"/>
                <a:cs typeface="Simplified Arabic" pitchFamily="18" charset="-78"/>
              </a:rPr>
              <a:t>الأجل. </a:t>
            </a:r>
            <a:endParaRPr lang="ar-LB" sz="3200" dirty="0">
              <a:latin typeface="Simplified Arabic" pitchFamily="18" charset="-78"/>
              <a:cs typeface="Simplified Arabic" pitchFamily="18" charset="-78"/>
            </a:endParaRPr>
          </a:p>
        </p:txBody>
      </p:sp>
    </p:spTree>
    <p:extLst>
      <p:ext uri="{BB962C8B-B14F-4D97-AF65-F5344CB8AC3E}">
        <p14:creationId xmlns:p14="http://schemas.microsoft.com/office/powerpoint/2010/main" val="3483860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51520" y="188640"/>
            <a:ext cx="8640960" cy="5386090"/>
          </a:xfrm>
          <a:prstGeom prst="rect">
            <a:avLst/>
          </a:prstGeom>
        </p:spPr>
        <p:txBody>
          <a:bodyPr wrap="square">
            <a:spAutoFit/>
          </a:bodyPr>
          <a:lstStyle/>
          <a:p>
            <a:r>
              <a:rPr lang="ar-LB" sz="3200" dirty="0">
                <a:solidFill>
                  <a:srgbClr val="FF0000"/>
                </a:solidFill>
              </a:rPr>
              <a:t>أولاً: </a:t>
            </a:r>
            <a:r>
              <a:rPr lang="ar-LB" sz="3600" dirty="0">
                <a:solidFill>
                  <a:srgbClr val="FF0000"/>
                </a:solidFill>
              </a:rPr>
              <a:t>مفهوم</a:t>
            </a:r>
            <a:r>
              <a:rPr lang="ar-LB" sz="3200" dirty="0">
                <a:solidFill>
                  <a:srgbClr val="FF0000"/>
                </a:solidFill>
              </a:rPr>
              <a:t> التخطيط </a:t>
            </a:r>
            <a:r>
              <a:rPr lang="ar-LB" sz="3200" dirty="0" smtClean="0">
                <a:solidFill>
                  <a:srgbClr val="FF0000"/>
                </a:solidFill>
              </a:rPr>
              <a:t>المالي</a:t>
            </a:r>
            <a:endParaRPr lang="ar-LB" sz="3200" dirty="0">
              <a:solidFill>
                <a:srgbClr val="FF0000"/>
              </a:solidFill>
            </a:endParaRPr>
          </a:p>
          <a:p>
            <a:pPr algn="just"/>
            <a:r>
              <a:rPr lang="ar-LB" sz="2800" dirty="0">
                <a:latin typeface="Simplified Arabic" pitchFamily="18" charset="-78"/>
                <a:cs typeface="Simplified Arabic" pitchFamily="18" charset="-78"/>
              </a:rPr>
              <a:t>يعتبر التخطيط من الأنشطة التي يعود إليها نجاح أو فشل النشاط وتحقيق أهدافه، لذا يعتبر التخطيط من الوظائف المهمة والأساسية للإدارة، وينبغي أن تقوم به بمستوى عال وإعداد جيد  بحيث يتضمن جميع البيانات والمعلومات ودراستها وتحليها بالـصورة الــتي يسـتطيع المسـؤولون </a:t>
            </a:r>
            <a:r>
              <a:rPr lang="ar-LB" sz="2800" dirty="0" smtClean="0">
                <a:latin typeface="Simplified Arabic" pitchFamily="18" charset="-78"/>
                <a:cs typeface="Simplified Arabic" pitchFamily="18" charset="-78"/>
              </a:rPr>
              <a:t>مـن خلالها رسم السياسات والمفاضلة بين البدائل والخيارات المتاحة لاتخاذ أفضل القرارات.</a:t>
            </a:r>
            <a:endParaRPr lang="ar-LB" sz="2800" dirty="0">
              <a:latin typeface="Simplified Arabic" pitchFamily="18" charset="-78"/>
              <a:cs typeface="Simplified Arabic" pitchFamily="18" charset="-78"/>
            </a:endParaRPr>
          </a:p>
          <a:p>
            <a:pPr algn="just"/>
            <a:r>
              <a:rPr lang="ar-LB" sz="2800" dirty="0" smtClean="0">
                <a:latin typeface="Simplified Arabic" pitchFamily="18" charset="-78"/>
                <a:cs typeface="Simplified Arabic" pitchFamily="18" charset="-78"/>
              </a:rPr>
              <a:t>يعتبر </a:t>
            </a:r>
            <a:r>
              <a:rPr lang="ar-LB" sz="2800" dirty="0">
                <a:latin typeface="Simplified Arabic" pitchFamily="18" charset="-78"/>
                <a:cs typeface="Simplified Arabic" pitchFamily="18" charset="-78"/>
              </a:rPr>
              <a:t>التخطيط المالي جزءا أساسيا من العملية التخطيطية في المؤسسات بشكل عام  وباختلاف أنواع القطاعات التي تعمل ضمنها، فهو يمثل أسلوباً جيداً لتوزيع الموارد واستغلالها بالشكل الأفضل لتحقيق أهداف المؤسسة، كذلك يعمل التخطيط المالي على دراسة الموارد المالية للمؤسسة ونفقاتها، ويمتد أيضاً لدراسة الادخار باعتباره أحد مصادر التمويل، ويتضمن أيضاً </a:t>
            </a:r>
            <a:r>
              <a:rPr lang="ar-LB" sz="2800" dirty="0" smtClean="0">
                <a:latin typeface="Simplified Arabic" pitchFamily="18" charset="-78"/>
                <a:cs typeface="Simplified Arabic" pitchFamily="18" charset="-78"/>
              </a:rPr>
              <a:t>تقدير </a:t>
            </a:r>
            <a:r>
              <a:rPr lang="ar-LB" sz="2800" dirty="0">
                <a:latin typeface="Simplified Arabic" pitchFamily="18" charset="-78"/>
                <a:cs typeface="Simplified Arabic" pitchFamily="18" charset="-78"/>
              </a:rPr>
              <a:t>الاحتياجات من الأموال ومجالات </a:t>
            </a:r>
            <a:r>
              <a:rPr lang="ar-LB" sz="2800" dirty="0" smtClean="0">
                <a:latin typeface="Simplified Arabic" pitchFamily="18" charset="-78"/>
                <a:cs typeface="Simplified Arabic" pitchFamily="18" charset="-78"/>
              </a:rPr>
              <a:t>استخدامها.</a:t>
            </a:r>
            <a:endParaRPr lang="ar-LB" sz="2800" dirty="0">
              <a:latin typeface="Simplified Arabic" pitchFamily="18" charset="-78"/>
              <a:cs typeface="Simplified Arabic" pitchFamily="18" charset="-78"/>
            </a:endParaRPr>
          </a:p>
        </p:txBody>
      </p:sp>
    </p:spTree>
    <p:extLst>
      <p:ext uri="{BB962C8B-B14F-4D97-AF65-F5344CB8AC3E}">
        <p14:creationId xmlns:p14="http://schemas.microsoft.com/office/powerpoint/2010/main" val="299795873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23528" y="404664"/>
            <a:ext cx="8424936" cy="5386090"/>
          </a:xfrm>
          <a:prstGeom prst="rect">
            <a:avLst/>
          </a:prstGeom>
        </p:spPr>
        <p:txBody>
          <a:bodyPr wrap="square">
            <a:spAutoFit/>
          </a:bodyPr>
          <a:lstStyle/>
          <a:p>
            <a:r>
              <a:rPr lang="ar-LB" sz="3600" dirty="0">
                <a:solidFill>
                  <a:srgbClr val="FF0000"/>
                </a:solidFill>
              </a:rPr>
              <a:t>ثانياً : تعريف التخطيط المالي</a:t>
            </a:r>
          </a:p>
          <a:p>
            <a:pPr algn="just"/>
            <a:r>
              <a:rPr lang="ar-LB" sz="2800" dirty="0">
                <a:latin typeface="Simplified Arabic" pitchFamily="18" charset="-78"/>
                <a:cs typeface="Simplified Arabic" pitchFamily="18" charset="-78"/>
              </a:rPr>
              <a:t>هناك عدة تعاريف للتخطيط المالي، فقد عرف على أنه عبارة "عن عملية موجهة لتحديد شكل أو أشكال للمستقبل والتي لا يمكن أن تطل إلى الوجود إلا في وجود خطة معدة لذلك. فالتخطيط إذاً يهدف إلى استبعاد الخيارات السيئة وتقليص احتمال الفشل </a:t>
            </a:r>
            <a:r>
              <a:rPr lang="ar-LB" sz="2800" dirty="0" smtClean="0">
                <a:latin typeface="Simplified Arabic" pitchFamily="18" charset="-78"/>
                <a:cs typeface="Simplified Arabic" pitchFamily="18" charset="-78"/>
              </a:rPr>
              <a:t>.</a:t>
            </a:r>
            <a:endParaRPr lang="ar-LB" sz="2800" dirty="0">
              <a:latin typeface="Simplified Arabic" pitchFamily="18" charset="-78"/>
              <a:cs typeface="Simplified Arabic" pitchFamily="18" charset="-78"/>
            </a:endParaRPr>
          </a:p>
          <a:p>
            <a:pPr algn="just"/>
            <a:r>
              <a:rPr lang="ar-LB" sz="2800" dirty="0">
                <a:latin typeface="Simplified Arabic" pitchFamily="18" charset="-78"/>
                <a:cs typeface="Simplified Arabic" pitchFamily="18" charset="-78"/>
              </a:rPr>
              <a:t>وعرف </a:t>
            </a:r>
            <a:r>
              <a:rPr lang="ar-LB" sz="2800" dirty="0" smtClean="0">
                <a:latin typeface="Simplified Arabic" pitchFamily="18" charset="-78"/>
                <a:cs typeface="Simplified Arabic" pitchFamily="18" charset="-78"/>
              </a:rPr>
              <a:t>التخطيط </a:t>
            </a:r>
            <a:r>
              <a:rPr lang="ar-LB" sz="2800" dirty="0">
                <a:latin typeface="Simplified Arabic" pitchFamily="18" charset="-78"/>
                <a:cs typeface="Simplified Arabic" pitchFamily="18" charset="-78"/>
              </a:rPr>
              <a:t>المالي بأنه "عمل ذهني يستند إلى الأحداث الماضية والظروف الحاضرة لمواجهة الظروف المستقبلية </a:t>
            </a:r>
            <a:r>
              <a:rPr lang="ar-LB" sz="2800" dirty="0" smtClean="0">
                <a:latin typeface="Simplified Arabic" pitchFamily="18" charset="-78"/>
                <a:cs typeface="Simplified Arabic" pitchFamily="18" charset="-78"/>
              </a:rPr>
              <a:t>.</a:t>
            </a:r>
            <a:endParaRPr lang="ar-LB" sz="2800" dirty="0">
              <a:latin typeface="Simplified Arabic" pitchFamily="18" charset="-78"/>
              <a:cs typeface="Simplified Arabic" pitchFamily="18" charset="-78"/>
            </a:endParaRPr>
          </a:p>
          <a:p>
            <a:pPr algn="just"/>
            <a:r>
              <a:rPr lang="ar-LB" sz="2800" dirty="0">
                <a:latin typeface="Simplified Arabic" pitchFamily="18" charset="-78"/>
                <a:cs typeface="Simplified Arabic" pitchFamily="18" charset="-78"/>
              </a:rPr>
              <a:t> وقد عرف بأنه "نوع من أنواع التخطيط الذي يهتم بكيفية الحصول على الأموال اللازمة </a:t>
            </a:r>
            <a:r>
              <a:rPr lang="ar-LB" sz="2800" dirty="0" smtClean="0">
                <a:latin typeface="Simplified Arabic" pitchFamily="18" charset="-78"/>
                <a:cs typeface="Simplified Arabic" pitchFamily="18" charset="-78"/>
              </a:rPr>
              <a:t>للمشروع من مصادرها المختلفة بأقل التكاليف وأفضل الشروط كما يهتم بكيفية استثمار هذه الأموال بحيث تحقق أفضل وأعلى العوائد للمشروع وبأقل الأخطار وهو علم له قواعد وأصول ويحتاج إلى خبرة</a:t>
            </a:r>
            <a:endParaRPr lang="ar-LB" sz="2800" dirty="0">
              <a:latin typeface="Simplified Arabic" pitchFamily="18" charset="-78"/>
              <a:cs typeface="Simplified Arabic" pitchFamily="18" charset="-78"/>
            </a:endParaRPr>
          </a:p>
          <a:p>
            <a:pPr algn="just"/>
            <a:r>
              <a:rPr lang="ar-LB" sz="2800" dirty="0" smtClean="0">
                <a:latin typeface="Simplified Arabic" pitchFamily="18" charset="-78"/>
                <a:cs typeface="Simplified Arabic" pitchFamily="18" charset="-78"/>
              </a:rPr>
              <a:t>في </a:t>
            </a:r>
            <a:r>
              <a:rPr lang="ar-LB" sz="2800" dirty="0">
                <a:latin typeface="Simplified Arabic" pitchFamily="18" charset="-78"/>
                <a:cs typeface="Simplified Arabic" pitchFamily="18" charset="-78"/>
              </a:rPr>
              <a:t>التطبيق والقدرة على التنبؤ وتحليل الماضي والإعداد للمستقبل</a:t>
            </a:r>
            <a:r>
              <a:rPr lang="ar-LB" sz="2800" dirty="0" smtClean="0">
                <a:latin typeface="Simplified Arabic" pitchFamily="18" charset="-78"/>
                <a:cs typeface="Simplified Arabic" pitchFamily="18" charset="-78"/>
              </a:rPr>
              <a:t>".</a:t>
            </a:r>
            <a:endParaRPr lang="ar-LB" sz="2800" dirty="0">
              <a:latin typeface="Simplified Arabic" pitchFamily="18" charset="-78"/>
              <a:cs typeface="Simplified Arabic" pitchFamily="18" charset="-78"/>
            </a:endParaRPr>
          </a:p>
        </p:txBody>
      </p:sp>
    </p:spTree>
    <p:extLst>
      <p:ext uri="{BB962C8B-B14F-4D97-AF65-F5344CB8AC3E}">
        <p14:creationId xmlns:p14="http://schemas.microsoft.com/office/powerpoint/2010/main" val="313101514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79512" y="188640"/>
            <a:ext cx="8856984" cy="6186309"/>
          </a:xfrm>
          <a:prstGeom prst="rect">
            <a:avLst/>
          </a:prstGeom>
        </p:spPr>
        <p:txBody>
          <a:bodyPr wrap="square">
            <a:spAutoFit/>
          </a:bodyPr>
          <a:lstStyle/>
          <a:p>
            <a:r>
              <a:rPr lang="ar-LB" sz="3200" dirty="0">
                <a:solidFill>
                  <a:srgbClr val="FF0000"/>
                </a:solidFill>
              </a:rPr>
              <a:t>ثالثاً: أهمية التخطيط المالي</a:t>
            </a:r>
          </a:p>
          <a:p>
            <a:pPr algn="just"/>
            <a:r>
              <a:rPr lang="ar-LB" sz="2800" dirty="0"/>
              <a:t>تظهر أهمية التخطيط المالي من خلال التعرف على الاحتياجات المالية المستقبلية والاستعداد لها بشكل مسبق، كما أنه يمكن أن يتيح فرصة التعرف على ما سيكون عليه المركز المالي للمؤسسة في المستقبل من أجل اتخاذ الإجراءات التصحيحية إذا تطلب الأمر ذلك. فعندما يتم الكشف عن الحاجة للنقد في أحد الأشهر المقبلة يستطيع المدير المالي أن يفكر بعدد من بدائل التمويل واختيار الأنسب منها، فيمكن الحصول  بذلك على الأموال بشكل أفضل من حيث مقدارها وتكلفتها، بينما إن لم يتم اللجوء للتخطيط المالي فلن يتم بالاستطاعة الكشف عن موعد هذه الحاجة، مما يؤدي إلى الوقوع بضائقة مالية بسبب أزمة السيولة  التي تعانيها المؤسسة من عدم توفر النقد بالموعد الذي تحتاجه، ويصبح الخروج من هذه الضائقة أمراً  ليس بالسهل ويترتب عليه مصاريف وتكاليف، مما يجعل التخطيط المالي يكتسب أهمية خاصة لأنه يحدد الحاجة الفعلية للأموال وكمية هذه الأموال ومدتها ومصدر تغطيتها وكذلك طريقة </a:t>
            </a:r>
            <a:r>
              <a:rPr lang="ar-LB" sz="2800" dirty="0" smtClean="0"/>
              <a:t>تسديدها.</a:t>
            </a:r>
            <a:endParaRPr lang="ar-LB" sz="2800" dirty="0"/>
          </a:p>
        </p:txBody>
      </p:sp>
    </p:spTree>
    <p:extLst>
      <p:ext uri="{BB962C8B-B14F-4D97-AF65-F5344CB8AC3E}">
        <p14:creationId xmlns:p14="http://schemas.microsoft.com/office/powerpoint/2010/main" val="315673357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51520" y="188640"/>
            <a:ext cx="8496944" cy="6540252"/>
          </a:xfrm>
          <a:prstGeom prst="rect">
            <a:avLst/>
          </a:prstGeom>
        </p:spPr>
        <p:txBody>
          <a:bodyPr wrap="square">
            <a:spAutoFit/>
          </a:bodyPr>
          <a:lstStyle/>
          <a:p>
            <a:r>
              <a:rPr lang="ar-LB" sz="2800" dirty="0">
                <a:solidFill>
                  <a:srgbClr val="FF0000"/>
                </a:solidFill>
              </a:rPr>
              <a:t>رابعاً: أهداف التخطيط المالي</a:t>
            </a:r>
          </a:p>
          <a:p>
            <a:pPr algn="just"/>
            <a:r>
              <a:rPr lang="ar-LB" sz="2300" dirty="0">
                <a:latin typeface="Simplified Arabic" pitchFamily="18" charset="-78"/>
                <a:cs typeface="Simplified Arabic" pitchFamily="18" charset="-78"/>
              </a:rPr>
              <a:t>أ- يهدف التخطيط المالي إلى تجنب التبذير المالي في الموارد المالية التي تمتلكها المؤسسة.</a:t>
            </a:r>
          </a:p>
          <a:p>
            <a:pPr algn="just"/>
            <a:r>
              <a:rPr lang="ar-LB" sz="2300" dirty="0">
                <a:latin typeface="Simplified Arabic" pitchFamily="18" charset="-78"/>
                <a:cs typeface="Simplified Arabic" pitchFamily="18" charset="-78"/>
              </a:rPr>
              <a:t>ب- يهدف التخطيط المالي إلى تحقيق السيولة النقدية الملاءمة  بالكميات  المطلوبة ، وبالأوقات </a:t>
            </a:r>
            <a:r>
              <a:rPr lang="ar-LB" sz="2300" dirty="0" smtClean="0">
                <a:latin typeface="Simplified Arabic" pitchFamily="18" charset="-78"/>
                <a:cs typeface="Simplified Arabic" pitchFamily="18" charset="-78"/>
              </a:rPr>
              <a:t>المناسبة بحسب ظروف المؤسسة حتى لا تتوقف عن الدفع أو تلجأ </a:t>
            </a:r>
            <a:r>
              <a:rPr lang="ar-LB" sz="2300" dirty="0" err="1" smtClean="0">
                <a:latin typeface="Simplified Arabic" pitchFamily="18" charset="-78"/>
                <a:cs typeface="Simplified Arabic" pitchFamily="18" charset="-78"/>
              </a:rPr>
              <a:t>للأقتراض</a:t>
            </a:r>
            <a:r>
              <a:rPr lang="ar-LB" sz="2300" dirty="0" smtClean="0">
                <a:latin typeface="Simplified Arabic" pitchFamily="18" charset="-78"/>
                <a:cs typeface="Simplified Arabic" pitchFamily="18" charset="-78"/>
              </a:rPr>
              <a:t> لتسديد مستحقاتها.</a:t>
            </a:r>
            <a:endParaRPr lang="ar-LB" sz="2300" dirty="0">
              <a:latin typeface="Simplified Arabic" pitchFamily="18" charset="-78"/>
              <a:cs typeface="Simplified Arabic" pitchFamily="18" charset="-78"/>
            </a:endParaRPr>
          </a:p>
          <a:p>
            <a:pPr algn="just"/>
            <a:r>
              <a:rPr lang="ar-LB" sz="2300" dirty="0" smtClean="0">
                <a:latin typeface="Simplified Arabic" pitchFamily="18" charset="-78"/>
                <a:cs typeface="Simplified Arabic" pitchFamily="18" charset="-78"/>
              </a:rPr>
              <a:t>ج- </a:t>
            </a:r>
            <a:r>
              <a:rPr lang="ar-LB" sz="2300" dirty="0">
                <a:latin typeface="Simplified Arabic" pitchFamily="18" charset="-78"/>
                <a:cs typeface="Simplified Arabic" pitchFamily="18" charset="-78"/>
              </a:rPr>
              <a:t>يساعد التخطيط المالي في مواجهة الظروف الطارئة والتي يمكن  أن تؤثر على المركز المالي للمؤسسة في المستقبل، ورسم الخطط لمواجهة الظروف الغير متوقعة حتى يستمر المشروع في تحقيق أهدافه.</a:t>
            </a:r>
          </a:p>
          <a:p>
            <a:pPr algn="just"/>
            <a:r>
              <a:rPr lang="ar-LB" sz="2300" dirty="0">
                <a:latin typeface="Simplified Arabic" pitchFamily="18" charset="-78"/>
                <a:cs typeface="Simplified Arabic" pitchFamily="18" charset="-78"/>
              </a:rPr>
              <a:t>د- تجنب الاعتماد على التقديرات الخاصة والاجتهادات والآراء الشخصية في معالجة المسائل المالية، والتي قد ينتج عنها أخطار تكون عواقبها غير سليمة تؤثر على نتائج المؤسسة.</a:t>
            </a:r>
          </a:p>
          <a:p>
            <a:pPr algn="just"/>
            <a:r>
              <a:rPr lang="ar-LB" sz="2300" dirty="0">
                <a:latin typeface="Simplified Arabic" pitchFamily="18" charset="-78"/>
                <a:cs typeface="Simplified Arabic" pitchFamily="18" charset="-78"/>
              </a:rPr>
              <a:t>ه- العمل على استغلال أموال المؤسسة في أوجه أنشطتها بدرجة تحقق أفضل ربحية وتوجيه استثمار النقد الفائض في مجالات قصيرة أو متوسطة أو طويلة بحسب ظروف المشروع .</a:t>
            </a:r>
          </a:p>
          <a:p>
            <a:pPr algn="just"/>
            <a:r>
              <a:rPr lang="ar-LB" sz="2300" dirty="0">
                <a:latin typeface="Simplified Arabic" pitchFamily="18" charset="-78"/>
                <a:cs typeface="Simplified Arabic" pitchFamily="18" charset="-78"/>
              </a:rPr>
              <a:t>و- التنسيق المتكامل بين الوظائف المالية والوظائف الأخرى في المؤسسة مثل وظيفة الإنتاج والبيع والشراء، بهدف تحقيق التعاون والتكامل في أداء كل وظيفة لمهمتها المرسومة </a:t>
            </a:r>
            <a:r>
              <a:rPr lang="ar-LB" sz="2300" dirty="0" smtClean="0">
                <a:latin typeface="Simplified Arabic" pitchFamily="18" charset="-78"/>
                <a:cs typeface="Simplified Arabic" pitchFamily="18" charset="-78"/>
              </a:rPr>
              <a:t>لها.</a:t>
            </a:r>
            <a:endParaRPr lang="ar-LB" sz="2300" dirty="0">
              <a:latin typeface="Simplified Arabic" pitchFamily="18" charset="-78"/>
              <a:cs typeface="Simplified Arabic" pitchFamily="18" charset="-78"/>
            </a:endParaRPr>
          </a:p>
        </p:txBody>
      </p:sp>
    </p:spTree>
    <p:extLst>
      <p:ext uri="{BB962C8B-B14F-4D97-AF65-F5344CB8AC3E}">
        <p14:creationId xmlns:p14="http://schemas.microsoft.com/office/powerpoint/2010/main" val="20291989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23528" y="404664"/>
            <a:ext cx="8424936" cy="6432530"/>
          </a:xfrm>
          <a:prstGeom prst="rect">
            <a:avLst/>
          </a:prstGeom>
        </p:spPr>
        <p:txBody>
          <a:bodyPr wrap="square">
            <a:spAutoFit/>
          </a:bodyPr>
          <a:lstStyle/>
          <a:p>
            <a:r>
              <a:rPr lang="ar-LB" sz="2800" dirty="0">
                <a:solidFill>
                  <a:srgbClr val="FF0000"/>
                </a:solidFill>
                <a:latin typeface="Simplified Arabic" pitchFamily="18" charset="-78"/>
                <a:cs typeface="Simplified Arabic" pitchFamily="18" charset="-78"/>
              </a:rPr>
              <a:t>خامساً: فوائد التخطيط المالي</a:t>
            </a:r>
          </a:p>
          <a:p>
            <a:pPr algn="just"/>
            <a:r>
              <a:rPr lang="ar-LB" sz="2400" dirty="0">
                <a:latin typeface="Simplified Arabic" pitchFamily="18" charset="-78"/>
                <a:cs typeface="Simplified Arabic" pitchFamily="18" charset="-78"/>
              </a:rPr>
              <a:t>أ-  تحديد حجم الأموال التي تحتاجها المؤسسة لتنفيذ خططها وبرامجها التشغيلية المختلفة.</a:t>
            </a:r>
          </a:p>
          <a:p>
            <a:pPr algn="just"/>
            <a:r>
              <a:rPr lang="ar-LB" sz="2400" dirty="0">
                <a:latin typeface="Simplified Arabic" pitchFamily="18" charset="-78"/>
                <a:cs typeface="Simplified Arabic" pitchFamily="18" charset="-78"/>
              </a:rPr>
              <a:t>ب-  تحديد حجم الأموال التي يمكن الحصول عليها من داخل المؤسسة أو خارجها.</a:t>
            </a:r>
          </a:p>
          <a:p>
            <a:pPr algn="just"/>
            <a:r>
              <a:rPr lang="ar-LB" sz="2400" dirty="0">
                <a:latin typeface="Simplified Arabic" pitchFamily="18" charset="-78"/>
                <a:cs typeface="Simplified Arabic" pitchFamily="18" charset="-78"/>
              </a:rPr>
              <a:t>ج-  يفيد التخطيط المالي في تحديد أفضل مصادر التمويل التي يمكن الاعتماد عليها عند الحاجة </a:t>
            </a:r>
            <a:r>
              <a:rPr lang="ar-LB" sz="2400" dirty="0" smtClean="0">
                <a:latin typeface="Simplified Arabic" pitchFamily="18" charset="-78"/>
                <a:cs typeface="Simplified Arabic" pitchFamily="18" charset="-78"/>
              </a:rPr>
              <a:t>وعدم اللجوء المفاجئ لمصادر الأموال وما ينتج من جراء ذلك من تكلفة </a:t>
            </a:r>
            <a:endParaRPr lang="ar-LB" sz="2400" dirty="0">
              <a:latin typeface="Simplified Arabic" pitchFamily="18" charset="-78"/>
              <a:cs typeface="Simplified Arabic" pitchFamily="18" charset="-78"/>
            </a:endParaRPr>
          </a:p>
          <a:p>
            <a:pPr algn="just"/>
            <a:r>
              <a:rPr lang="ar-LB" sz="2400" dirty="0" smtClean="0">
                <a:latin typeface="Simplified Arabic" pitchFamily="18" charset="-78"/>
                <a:cs typeface="Simplified Arabic" pitchFamily="18" charset="-78"/>
              </a:rPr>
              <a:t>تؤدي </a:t>
            </a:r>
            <a:r>
              <a:rPr lang="ar-LB" sz="2400" dirty="0">
                <a:latin typeface="Simplified Arabic" pitchFamily="18" charset="-78"/>
                <a:cs typeface="Simplified Arabic" pitchFamily="18" charset="-78"/>
              </a:rPr>
              <a:t>إلى أضعاف </a:t>
            </a:r>
            <a:r>
              <a:rPr lang="ar-LB" sz="2400" dirty="0" smtClean="0">
                <a:latin typeface="Simplified Arabic" pitchFamily="18" charset="-78"/>
                <a:cs typeface="Simplified Arabic" pitchFamily="18" charset="-78"/>
              </a:rPr>
              <a:t>المركز المالي للمؤسسة.</a:t>
            </a:r>
            <a:r>
              <a:rPr lang="ar-LB" sz="2400" dirty="0">
                <a:latin typeface="Simplified Arabic" pitchFamily="18" charset="-78"/>
                <a:cs typeface="Simplified Arabic" pitchFamily="18" charset="-78"/>
              </a:rPr>
              <a:t>	</a:t>
            </a:r>
          </a:p>
          <a:p>
            <a:pPr algn="just"/>
            <a:r>
              <a:rPr lang="ar-LB" sz="2400" dirty="0" smtClean="0">
                <a:latin typeface="Simplified Arabic" pitchFamily="18" charset="-78"/>
                <a:cs typeface="Simplified Arabic" pitchFamily="18" charset="-78"/>
              </a:rPr>
              <a:t>د- </a:t>
            </a:r>
            <a:r>
              <a:rPr lang="ar-LB" sz="2400" dirty="0">
                <a:latin typeface="Simplified Arabic" pitchFamily="18" charset="-78"/>
                <a:cs typeface="Simplified Arabic" pitchFamily="18" charset="-78"/>
              </a:rPr>
              <a:t>تحديد أفضل الوسائل والأساليب في استخدام الأموال المتوفرة في أعمال المؤسسة.</a:t>
            </a:r>
          </a:p>
          <a:p>
            <a:pPr algn="just"/>
            <a:r>
              <a:rPr lang="ar-LB" sz="2400" dirty="0">
                <a:latin typeface="Simplified Arabic" pitchFamily="18" charset="-78"/>
                <a:cs typeface="Simplified Arabic" pitchFamily="18" charset="-78"/>
              </a:rPr>
              <a:t>ه- يفيد التخطيط المالي في التعرف على المشاكل والعقبات التي تؤثر أو تعترض المشروع.</a:t>
            </a:r>
          </a:p>
          <a:p>
            <a:pPr algn="just"/>
            <a:r>
              <a:rPr lang="ar-LB" sz="2400" dirty="0">
                <a:latin typeface="Simplified Arabic" pitchFamily="18" charset="-78"/>
                <a:cs typeface="Simplified Arabic" pitchFamily="18" charset="-78"/>
              </a:rPr>
              <a:t>و- معرفة التأثيرات الناتجة عن قرارات الاستثمار والتمويل والعائد التي تتخذها المؤسسة.</a:t>
            </a:r>
          </a:p>
          <a:p>
            <a:pPr algn="just"/>
            <a:r>
              <a:rPr lang="ar-LB" sz="2400" dirty="0">
                <a:latin typeface="Simplified Arabic" pitchFamily="18" charset="-78"/>
                <a:cs typeface="Simplified Arabic" pitchFamily="18" charset="-78"/>
              </a:rPr>
              <a:t>ز- وضع نظام سليم للرقابة يمكن من خلاله مراقبة العمليات الفعلية مع الخطط الموضوعة، ومن خلال تقارير الأداء يمكن اكتشاف الانحرافات والتعرف على أسبابها والعمل على تصحيحها هذا إذا كان الخطأ أو الانحراف في التنفيذ، أما إذا كان الخطأ في الخطط المرسومة فيتطلب من المدير المالي تعديل الخطة لكي تتناسب مع العمليات في </a:t>
            </a:r>
            <a:r>
              <a:rPr lang="ar-LB" sz="2400" dirty="0" smtClean="0">
                <a:latin typeface="Simplified Arabic" pitchFamily="18" charset="-78"/>
                <a:cs typeface="Simplified Arabic" pitchFamily="18" charset="-78"/>
              </a:rPr>
              <a:t>المؤسسة.</a:t>
            </a:r>
            <a:endParaRPr lang="ar-LB" sz="2400" dirty="0">
              <a:latin typeface="Simplified Arabic" pitchFamily="18" charset="-78"/>
              <a:cs typeface="Simplified Arabic" pitchFamily="18" charset="-78"/>
            </a:endParaRPr>
          </a:p>
        </p:txBody>
      </p:sp>
    </p:spTree>
    <p:extLst>
      <p:ext uri="{BB962C8B-B14F-4D97-AF65-F5344CB8AC3E}">
        <p14:creationId xmlns:p14="http://schemas.microsoft.com/office/powerpoint/2010/main" val="216758141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395536" y="260648"/>
            <a:ext cx="8208912" cy="6340197"/>
          </a:xfrm>
          <a:prstGeom prst="rect">
            <a:avLst/>
          </a:prstGeom>
        </p:spPr>
        <p:txBody>
          <a:bodyPr wrap="square">
            <a:spAutoFit/>
          </a:bodyPr>
          <a:lstStyle/>
          <a:p>
            <a:r>
              <a:rPr lang="ar-LB" sz="2800" dirty="0">
                <a:solidFill>
                  <a:srgbClr val="FF0000"/>
                </a:solidFill>
              </a:rPr>
              <a:t>سادساً: صفات التخطيط المالي الفعَّال</a:t>
            </a:r>
          </a:p>
          <a:p>
            <a:pPr algn="just"/>
            <a:r>
              <a:rPr lang="ar-LB" sz="2100" dirty="0">
                <a:latin typeface="Simplified Arabic" pitchFamily="18" charset="-78"/>
                <a:cs typeface="Simplified Arabic" pitchFamily="18" charset="-78"/>
              </a:rPr>
              <a:t>تعمل جميع المؤسسات على أن يكون تخطيطها مجدياً ونافعاً ومحققاً لأهدافها. فإذا تحقق ذلك نطلق عليه بالتخطيط الفعَّال. ولكي تتحقق هذه الفعالية فلا بد أن يتميز التخطيط بالصفات الآتية:</a:t>
            </a:r>
          </a:p>
          <a:p>
            <a:pPr algn="just"/>
            <a:r>
              <a:rPr lang="ar-LB" sz="2100" dirty="0">
                <a:latin typeface="Simplified Arabic" pitchFamily="18" charset="-78"/>
                <a:cs typeface="Simplified Arabic" pitchFamily="18" charset="-78"/>
              </a:rPr>
              <a:t>أ- أن يكون للخطة هدف واضح ومحدد تسير على ضوئه أعمال المؤسسة. فعندما يغيب الهدف المحدد أو يكون غير واضح تصاب المؤسسة بالتخبط والعشوائية الذي يؤدي إلى فشلها.        </a:t>
            </a:r>
          </a:p>
          <a:p>
            <a:pPr algn="just"/>
            <a:r>
              <a:rPr lang="ar-LB" sz="2100" dirty="0">
                <a:latin typeface="Simplified Arabic" pitchFamily="18" charset="-78"/>
                <a:cs typeface="Simplified Arabic" pitchFamily="18" charset="-78"/>
              </a:rPr>
              <a:t>ب- أن توضع الخطة بمشاركة أكثر من شخص في المؤسسة، وليس بإمكان شخص بمفرده من وضع الخطة ويطلب من الآخرين تنفيذها. فالخطة تتطلب معلومات وتخصصات ومعارف مختلفة مما يؤدي أحياناً إلى الاستعانة بالخبراء والاستشاريين من خارج المؤسسة لوضع التصورات الشاملة عن الحالة الاقتصادية والاجتماعية والتقنية والسياسية وارتباط ذلك وأثره على الخطة.</a:t>
            </a:r>
          </a:p>
          <a:p>
            <a:pPr algn="just"/>
            <a:r>
              <a:rPr lang="ar-LB" sz="2100" dirty="0">
                <a:latin typeface="Simplified Arabic" pitchFamily="18" charset="-78"/>
                <a:cs typeface="Simplified Arabic" pitchFamily="18" charset="-78"/>
              </a:rPr>
              <a:t>ج- أن تكون الخطة الفعَّالة متوازنة في جميع أجزائها وتطبيقاتها على أعمال المؤسسة وإدارتها وأقسامها بحيث </a:t>
            </a:r>
            <a:r>
              <a:rPr lang="ar-LB" sz="2100" dirty="0" smtClean="0">
                <a:latin typeface="Simplified Arabic" pitchFamily="18" charset="-78"/>
                <a:cs typeface="Simplified Arabic" pitchFamily="18" charset="-78"/>
              </a:rPr>
              <a:t>تغطي </a:t>
            </a:r>
            <a:r>
              <a:rPr lang="ar-LB" sz="2100" dirty="0">
                <a:latin typeface="Simplified Arabic" pitchFamily="18" charset="-78"/>
                <a:cs typeface="Simplified Arabic" pitchFamily="18" charset="-78"/>
              </a:rPr>
              <a:t>الخطة جميع أقسام المؤسسة بشكل متوازن ولا يطغى قسم على قسم آخر. </a:t>
            </a:r>
          </a:p>
          <a:p>
            <a:pPr algn="just"/>
            <a:r>
              <a:rPr lang="ar-LB" sz="2100" dirty="0">
                <a:latin typeface="Simplified Arabic" pitchFamily="18" charset="-78"/>
                <a:cs typeface="Simplified Arabic" pitchFamily="18" charset="-78"/>
              </a:rPr>
              <a:t>د- من صفات التخطيط الفعَّال المتابعة الدائمة لسير الخطة وتقويمها دورياً للتأكد من سيرها في المسار الصحيح </a:t>
            </a:r>
            <a:r>
              <a:rPr lang="ar-LB" sz="2100" dirty="0" smtClean="0">
                <a:latin typeface="Simplified Arabic" pitchFamily="18" charset="-78"/>
                <a:cs typeface="Simplified Arabic" pitchFamily="18" charset="-78"/>
              </a:rPr>
              <a:t>.</a:t>
            </a:r>
            <a:endParaRPr lang="ar-LB" sz="2100" dirty="0">
              <a:latin typeface="Simplified Arabic" pitchFamily="18" charset="-78"/>
              <a:cs typeface="Simplified Arabic" pitchFamily="18" charset="-78"/>
            </a:endParaRPr>
          </a:p>
          <a:p>
            <a:pPr algn="just"/>
            <a:r>
              <a:rPr lang="ar-LB" sz="2100" dirty="0">
                <a:latin typeface="Simplified Arabic" pitchFamily="18" charset="-78"/>
                <a:cs typeface="Simplified Arabic" pitchFamily="18" charset="-78"/>
              </a:rPr>
              <a:t>ه- أن يمتاز التخطيط الفعَّال بالمرونة والاستجابة لأي متغيرات، فالمؤسسة تعيش في بيئة تتميز بالتغير والتطور المستمر.</a:t>
            </a:r>
          </a:p>
          <a:p>
            <a:pPr algn="just"/>
            <a:r>
              <a:rPr lang="ar-LB" sz="2100" dirty="0">
                <a:latin typeface="Simplified Arabic" pitchFamily="18" charset="-78"/>
                <a:cs typeface="Simplified Arabic" pitchFamily="18" charset="-78"/>
              </a:rPr>
              <a:t>و- أن يتمتع التخطيط الفعَّال بالواقعية بحيث لا يبالغ في التقديرات ولا يتشاءم أكثر من الحد المعقول.</a:t>
            </a:r>
          </a:p>
          <a:p>
            <a:pPr algn="just"/>
            <a:r>
              <a:rPr lang="ar-LB" sz="2100" dirty="0">
                <a:latin typeface="Simplified Arabic" pitchFamily="18" charset="-78"/>
                <a:cs typeface="Simplified Arabic" pitchFamily="18" charset="-78"/>
              </a:rPr>
              <a:t>ز- أن يكون التخطيط الفعَّال واضحاً ومفهوماً وبعيداً عن العموميات وأن يتمتع بالبساطة.</a:t>
            </a:r>
          </a:p>
          <a:p>
            <a:pPr algn="just"/>
            <a:r>
              <a:rPr lang="ar-LB" sz="2100" dirty="0">
                <a:latin typeface="Simplified Arabic" pitchFamily="18" charset="-78"/>
                <a:cs typeface="Simplified Arabic" pitchFamily="18" charset="-78"/>
              </a:rPr>
              <a:t>ح- أن يغطي التخطيط الفعَّال فترة زمنية </a:t>
            </a:r>
            <a:r>
              <a:rPr lang="ar-LB" sz="2100" dirty="0" smtClean="0">
                <a:latin typeface="Simplified Arabic" pitchFamily="18" charset="-78"/>
                <a:cs typeface="Simplified Arabic" pitchFamily="18" charset="-78"/>
              </a:rPr>
              <a:t>معقولة.</a:t>
            </a:r>
            <a:endParaRPr lang="ar-LB" sz="2100" dirty="0">
              <a:latin typeface="Simplified Arabic" pitchFamily="18" charset="-78"/>
              <a:cs typeface="Simplified Arabic" pitchFamily="18" charset="-78"/>
            </a:endParaRPr>
          </a:p>
        </p:txBody>
      </p:sp>
    </p:spTree>
    <p:extLst>
      <p:ext uri="{BB962C8B-B14F-4D97-AF65-F5344CB8AC3E}">
        <p14:creationId xmlns:p14="http://schemas.microsoft.com/office/powerpoint/2010/main" val="366446590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179512" y="433109"/>
            <a:ext cx="8640960" cy="6278642"/>
          </a:xfrm>
          <a:prstGeom prst="rect">
            <a:avLst/>
          </a:prstGeom>
        </p:spPr>
        <p:txBody>
          <a:bodyPr wrap="square">
            <a:spAutoFit/>
          </a:bodyPr>
          <a:lstStyle/>
          <a:p>
            <a:r>
              <a:rPr lang="ar-LB" sz="2400" b="1" dirty="0" smtClean="0">
                <a:solidFill>
                  <a:srgbClr val="FF0000"/>
                </a:solidFill>
                <a:latin typeface="Simplified Arabic" pitchFamily="18" charset="-78"/>
                <a:cs typeface="Simplified Arabic" pitchFamily="18" charset="-78"/>
              </a:rPr>
              <a:t>سابعاً: </a:t>
            </a:r>
            <a:r>
              <a:rPr lang="ar-LB" sz="2400" b="1" dirty="0">
                <a:solidFill>
                  <a:srgbClr val="FF0000"/>
                </a:solidFill>
                <a:latin typeface="Simplified Arabic" pitchFamily="18" charset="-78"/>
                <a:cs typeface="Simplified Arabic" pitchFamily="18" charset="-78"/>
              </a:rPr>
              <a:t>صعوبات ومعوقات عملية التخطيط</a:t>
            </a:r>
          </a:p>
          <a:p>
            <a:pPr algn="just"/>
            <a:r>
              <a:rPr lang="ar-LB" b="1" dirty="0">
                <a:latin typeface="Simplified Arabic" pitchFamily="18" charset="-78"/>
                <a:cs typeface="Simplified Arabic" pitchFamily="18" charset="-78"/>
              </a:rPr>
              <a:t>هناك الكثير من الصعوبات والمعوقات التي تعترض عملية التخطيط، ومن أبرز هذه المعوقات:</a:t>
            </a:r>
          </a:p>
          <a:p>
            <a:pPr algn="just"/>
            <a:r>
              <a:rPr lang="ar-LB" b="1" dirty="0">
                <a:latin typeface="Simplified Arabic" pitchFamily="18" charset="-78"/>
                <a:cs typeface="Simplified Arabic" pitchFamily="18" charset="-78"/>
              </a:rPr>
              <a:t>أ- صعوبة الحصول على المعلومات الكافية والموثوقة التي تستند عليها عملية التخطيط وتحديد الأهداف.</a:t>
            </a:r>
          </a:p>
          <a:p>
            <a:pPr algn="just"/>
            <a:r>
              <a:rPr lang="ar-LB" b="1" dirty="0">
                <a:latin typeface="Simplified Arabic" pitchFamily="18" charset="-78"/>
                <a:cs typeface="Simplified Arabic" pitchFamily="18" charset="-78"/>
              </a:rPr>
              <a:t>ب - عملية التخطيط تحتاج إلى موارد مالية كبيرة وتحتاج إلى وقت وجهد لإنجازها وهذا قد </a:t>
            </a:r>
            <a:r>
              <a:rPr lang="ar-LB" b="1" dirty="0" smtClean="0">
                <a:latin typeface="Simplified Arabic" pitchFamily="18" charset="-78"/>
                <a:cs typeface="Simplified Arabic" pitchFamily="18" charset="-78"/>
              </a:rPr>
              <a:t>يكون غير متوفر في</a:t>
            </a:r>
            <a:endParaRPr lang="ar-LB" b="1" dirty="0">
              <a:latin typeface="Simplified Arabic" pitchFamily="18" charset="-78"/>
              <a:cs typeface="Simplified Arabic" pitchFamily="18" charset="-78"/>
            </a:endParaRPr>
          </a:p>
          <a:p>
            <a:pPr algn="just"/>
            <a:r>
              <a:rPr lang="ar-LB" b="1" dirty="0" smtClean="0">
                <a:latin typeface="Simplified Arabic" pitchFamily="18" charset="-78"/>
                <a:cs typeface="Simplified Arabic" pitchFamily="18" charset="-78"/>
              </a:rPr>
              <a:t>المؤسسة</a:t>
            </a:r>
            <a:r>
              <a:rPr lang="ar-LB" b="1" dirty="0">
                <a:latin typeface="Simplified Arabic" pitchFamily="18" charset="-78"/>
                <a:cs typeface="Simplified Arabic" pitchFamily="18" charset="-78"/>
              </a:rPr>
              <a:t>.  </a:t>
            </a:r>
          </a:p>
          <a:p>
            <a:pPr algn="just"/>
            <a:r>
              <a:rPr lang="ar-LB" b="1" dirty="0">
                <a:latin typeface="Simplified Arabic" pitchFamily="18" charset="-78"/>
                <a:cs typeface="Simplified Arabic" pitchFamily="18" charset="-78"/>
              </a:rPr>
              <a:t>ج-  عملية التخطيط قائمة على التغيير والتطوير والابتكار وهذه الأمور تجد في معظم الأحيان معارضة ومقاومة من بعض القيادات والأفراد وخاصة المديرين لأن التخطيط يعتبر في حد ذاته نوعاً من التغيير، ويتولد لدى المديرين خوف من التغيير وبالتالي تكون هناك مقاومة ضمنية للتخطيط، باعتبار أن التغيير يبدأ عادة من المديرين</a:t>
            </a:r>
            <a:r>
              <a:rPr lang="ar-LB" b="1" dirty="0" smtClean="0">
                <a:latin typeface="Simplified Arabic" pitchFamily="18" charset="-78"/>
                <a:cs typeface="Simplified Arabic" pitchFamily="18" charset="-78"/>
              </a:rPr>
              <a:t>.</a:t>
            </a:r>
            <a:endParaRPr lang="ar-LB" b="1" dirty="0">
              <a:latin typeface="Simplified Arabic" pitchFamily="18" charset="-78"/>
              <a:cs typeface="Simplified Arabic" pitchFamily="18" charset="-78"/>
            </a:endParaRPr>
          </a:p>
          <a:p>
            <a:pPr algn="just"/>
            <a:r>
              <a:rPr lang="ar-LB" b="1" dirty="0">
                <a:latin typeface="Simplified Arabic" pitchFamily="18" charset="-78"/>
                <a:cs typeface="Simplified Arabic" pitchFamily="18" charset="-78"/>
              </a:rPr>
              <a:t>د- صعوبة الوصول إلى تنبؤات دقيقة حول المتغيرات البيئية التي تحدث في نشاط المؤسسة لأن المستقبل غير مرئي، ولا يمكن التنبؤ به بسهولة </a:t>
            </a:r>
            <a:r>
              <a:rPr lang="ar-LB" b="1" dirty="0" smtClean="0">
                <a:latin typeface="Simplified Arabic" pitchFamily="18" charset="-78"/>
                <a:cs typeface="Simplified Arabic" pitchFamily="18" charset="-78"/>
              </a:rPr>
              <a:t>ودقة.</a:t>
            </a:r>
            <a:endParaRPr lang="ar-LB" b="1" dirty="0">
              <a:latin typeface="Simplified Arabic" pitchFamily="18" charset="-78"/>
              <a:cs typeface="Simplified Arabic" pitchFamily="18" charset="-78"/>
            </a:endParaRPr>
          </a:p>
          <a:p>
            <a:pPr algn="just"/>
            <a:r>
              <a:rPr lang="ar-LB" b="1" dirty="0">
                <a:latin typeface="Simplified Arabic" pitchFamily="18" charset="-78"/>
                <a:cs typeface="Simplified Arabic" pitchFamily="18" charset="-78"/>
              </a:rPr>
              <a:t>ه- النقص في المهارات الفنية والتنظيمية بالنسبة للعاملين في مجال  التخطيط إعداداً </a:t>
            </a:r>
            <a:r>
              <a:rPr lang="ar-LB" b="1" dirty="0" smtClean="0">
                <a:latin typeface="Simplified Arabic" pitchFamily="18" charset="-78"/>
                <a:cs typeface="Simplified Arabic" pitchFamily="18" charset="-78"/>
              </a:rPr>
              <a:t>وتنفيذاً.</a:t>
            </a:r>
            <a:endParaRPr lang="ar-LB" b="1" dirty="0">
              <a:latin typeface="Simplified Arabic" pitchFamily="18" charset="-78"/>
              <a:cs typeface="Simplified Arabic" pitchFamily="18" charset="-78"/>
            </a:endParaRPr>
          </a:p>
          <a:p>
            <a:pPr algn="just"/>
            <a:r>
              <a:rPr lang="ar-LB" b="1" dirty="0">
                <a:latin typeface="Simplified Arabic" pitchFamily="18" charset="-78"/>
                <a:cs typeface="Simplified Arabic" pitchFamily="18" charset="-78"/>
              </a:rPr>
              <a:t>و- سرعة التغير في البيئة الداخلية والخارجية للمؤسسة وهذه التغيرات تجعل عملية التخطيط صعبة، لأن سمة الحياة اليوم تتسم بالتغير السريع، وعليه فإن رجل التخطيط يكون مضطراً إلى إجراء تعديلات على الخطة الموضوعة للتكيف مع هذه المتغيرات، وهذا الأمر يترتب عليه مضاعفة نفقات وجهود التخطيط </a:t>
            </a:r>
            <a:r>
              <a:rPr lang="ar-LB" b="1" dirty="0" smtClean="0">
                <a:latin typeface="Simplified Arabic" pitchFamily="18" charset="-78"/>
                <a:cs typeface="Simplified Arabic" pitchFamily="18" charset="-78"/>
              </a:rPr>
              <a:t>.</a:t>
            </a:r>
            <a:endParaRPr lang="ar-LB" b="1" dirty="0">
              <a:latin typeface="Simplified Arabic" pitchFamily="18" charset="-78"/>
              <a:cs typeface="Simplified Arabic" pitchFamily="18" charset="-78"/>
            </a:endParaRPr>
          </a:p>
          <a:p>
            <a:pPr algn="just"/>
            <a:r>
              <a:rPr lang="ar-LB" b="1" dirty="0">
                <a:latin typeface="Simplified Arabic" pitchFamily="18" charset="-78"/>
                <a:cs typeface="Simplified Arabic" pitchFamily="18" charset="-78"/>
              </a:rPr>
              <a:t>ز- يعتبر التوقيت عنصراً هاماً في نجاح أو فشل الخطة. فالخطة ينبغي أن تجدول زمنياً بشكل يتحدد فيه وقت ابتداء الأنشطة وفترة إنجازها، كما ينبغي على القائمين بعملية التخطيط أن يأخذوا بعين الاعتبار أن أحد أهم أهداف التخطيط هو الاستخدام الأمثل لكافة الموارد والذي لا يأتي إلا بالتوزيع السليم لهذه الموارد ووقت احتياجها على ضوء الخطط المرسومة والمدروسة </a:t>
            </a:r>
            <a:r>
              <a:rPr lang="ar-LB" b="1" dirty="0" smtClean="0">
                <a:latin typeface="Simplified Arabic" pitchFamily="18" charset="-78"/>
                <a:cs typeface="Simplified Arabic" pitchFamily="18" charset="-78"/>
              </a:rPr>
              <a:t>مسبقاً.</a:t>
            </a:r>
            <a:endParaRPr lang="ar-LB" b="1" dirty="0">
              <a:latin typeface="Simplified Arabic" pitchFamily="18" charset="-78"/>
              <a:cs typeface="Simplified Arabic" pitchFamily="18" charset="-78"/>
            </a:endParaRPr>
          </a:p>
          <a:p>
            <a:pPr algn="just"/>
            <a:r>
              <a:rPr lang="ar-LB" b="1" dirty="0">
                <a:latin typeface="Simplified Arabic" pitchFamily="18" charset="-78"/>
                <a:cs typeface="Simplified Arabic" pitchFamily="18" charset="-78"/>
              </a:rPr>
              <a:t>ح- ارتباط كفاءة التخطيط بالفترة الزمنية المحددة لها، فالخطة التي تغطي فترة زمنية طويـلة </a:t>
            </a:r>
            <a:r>
              <a:rPr lang="ar-LB" b="1" dirty="0" smtClean="0">
                <a:latin typeface="Simplified Arabic" pitchFamily="18" charset="-78"/>
                <a:cs typeface="Simplified Arabic" pitchFamily="18" charset="-78"/>
              </a:rPr>
              <a:t>تـكـون أكــــثر عرضــــــــــة </a:t>
            </a:r>
            <a:endParaRPr lang="ar-LB" b="1" dirty="0">
              <a:latin typeface="Simplified Arabic" pitchFamily="18" charset="-78"/>
              <a:cs typeface="Simplified Arabic" pitchFamily="18" charset="-78"/>
            </a:endParaRPr>
          </a:p>
          <a:p>
            <a:pPr algn="just"/>
            <a:r>
              <a:rPr lang="ar-LB" b="1" dirty="0" smtClean="0">
                <a:latin typeface="Simplified Arabic" pitchFamily="18" charset="-78"/>
                <a:cs typeface="Simplified Arabic" pitchFamily="18" charset="-78"/>
              </a:rPr>
              <a:t>لمتغيرات </a:t>
            </a:r>
            <a:r>
              <a:rPr lang="ar-LB" b="1" dirty="0">
                <a:latin typeface="Simplified Arabic" pitchFamily="18" charset="-78"/>
                <a:cs typeface="Simplified Arabic" pitchFamily="18" charset="-78"/>
              </a:rPr>
              <a:t>غير متوقعة ووقوع أحداث خارجة عن توقعات المديرين.</a:t>
            </a:r>
          </a:p>
          <a:p>
            <a:pPr algn="just"/>
            <a:r>
              <a:rPr lang="ar-LB" b="1" dirty="0">
                <a:latin typeface="Simplified Arabic" pitchFamily="18" charset="-78"/>
                <a:cs typeface="Simplified Arabic" pitchFamily="18" charset="-78"/>
              </a:rPr>
              <a:t>وقد يكون المديرين أقل خبرة وكفاءة في ممارسة عملية التنبؤ الدقيق للمتغيرات خلال فترات </a:t>
            </a:r>
            <a:r>
              <a:rPr lang="ar-LB" b="1" dirty="0" smtClean="0">
                <a:latin typeface="Simplified Arabic" pitchFamily="18" charset="-78"/>
                <a:cs typeface="Simplified Arabic" pitchFamily="18" charset="-78"/>
              </a:rPr>
              <a:t>طويلة وبالتالي كلمـــــــــــــــا طالت </a:t>
            </a:r>
            <a:r>
              <a:rPr lang="ar-LB" b="1" dirty="0">
                <a:latin typeface="Simplified Arabic" pitchFamily="18" charset="-78"/>
                <a:cs typeface="Simplified Arabic" pitchFamily="18" charset="-78"/>
              </a:rPr>
              <a:t>مدة التخطيط كلما انخفضت كفاية المديرين على التنبؤ والعكس صحيح </a:t>
            </a:r>
            <a:r>
              <a:rPr lang="ar-LB" b="1" dirty="0" smtClean="0">
                <a:latin typeface="Simplified Arabic" pitchFamily="18" charset="-78"/>
                <a:cs typeface="Simplified Arabic" pitchFamily="18" charset="-78"/>
              </a:rPr>
              <a:t>.</a:t>
            </a:r>
            <a:endParaRPr lang="ar-LB" b="1" dirty="0">
              <a:latin typeface="Simplified Arabic" pitchFamily="18" charset="-78"/>
              <a:cs typeface="Simplified Arabic" pitchFamily="18" charset="-78"/>
            </a:endParaRPr>
          </a:p>
        </p:txBody>
      </p:sp>
    </p:spTree>
    <p:extLst>
      <p:ext uri="{BB962C8B-B14F-4D97-AF65-F5344CB8AC3E}">
        <p14:creationId xmlns:p14="http://schemas.microsoft.com/office/powerpoint/2010/main" val="526025922"/>
      </p:ext>
    </p:extLst>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102</TotalTime>
  <Words>1315</Words>
  <Application>Microsoft Office PowerPoint</Application>
  <PresentationFormat>عرض على الشاشة (3:4)‏</PresentationFormat>
  <Paragraphs>65</Paragraphs>
  <Slides>9</Slides>
  <Notes>1</Notes>
  <HiddenSlides>0</HiddenSlides>
  <MMClips>0</MMClips>
  <ScaleCrop>false</ScaleCrop>
  <HeadingPairs>
    <vt:vector size="4" baseType="variant">
      <vt:variant>
        <vt:lpstr>نسق</vt:lpstr>
      </vt:variant>
      <vt:variant>
        <vt:i4>1</vt:i4>
      </vt:variant>
      <vt:variant>
        <vt:lpstr>عناوين الشرائح</vt:lpstr>
      </vt:variant>
      <vt:variant>
        <vt:i4>9</vt:i4>
      </vt:variant>
    </vt:vector>
  </HeadingPairs>
  <TitlesOfParts>
    <vt:vector size="10" baseType="lpstr">
      <vt:lpstr>سمة Office</vt:lpstr>
      <vt:lpstr>التخطيط المالي</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التخطيط المالي</dc:title>
  <dc:creator>Win7User</dc:creator>
  <cp:lastModifiedBy>Win7User</cp:lastModifiedBy>
  <cp:revision>13</cp:revision>
  <dcterms:created xsi:type="dcterms:W3CDTF">2016-12-10T15:51:46Z</dcterms:created>
  <dcterms:modified xsi:type="dcterms:W3CDTF">2016-12-10T18:15:21Z</dcterms:modified>
</cp:coreProperties>
</file>

<file path=docProps/thumbnail.jpeg>
</file>