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7"/>
  </p:notesMasterIdLst>
  <p:sldIdLst>
    <p:sldId id="257" r:id="rId2"/>
    <p:sldId id="280" r:id="rId3"/>
    <p:sldId id="265" r:id="rId4"/>
    <p:sldId id="267" r:id="rId5"/>
    <p:sldId id="268" r:id="rId6"/>
    <p:sldId id="269" r:id="rId7"/>
    <p:sldId id="270" r:id="rId8"/>
    <p:sldId id="271" r:id="rId9"/>
    <p:sldId id="273" r:id="rId10"/>
    <p:sldId id="274" r:id="rId11"/>
    <p:sldId id="275" r:id="rId12"/>
    <p:sldId id="277" r:id="rId13"/>
    <p:sldId id="278" r:id="rId14"/>
    <p:sldId id="279" r:id="rId15"/>
    <p:sldId id="262"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LB"/>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18697B1-C9BF-4F4E-B811-0E0B2648DA07}" type="datetimeFigureOut">
              <a:rPr lang="ar-LB" smtClean="0"/>
              <a:t>11/07/1440</a:t>
            </a:fld>
            <a:endParaRPr lang="ar-LB"/>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LB"/>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LB"/>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LB"/>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66D3F78-DC6E-4D05-BC22-6434732A9C91}" type="slidenum">
              <a:rPr lang="ar-LB" smtClean="0"/>
              <a:t>‹#›</a:t>
            </a:fld>
            <a:endParaRPr lang="ar-LB"/>
          </a:p>
        </p:txBody>
      </p:sp>
    </p:spTree>
    <p:extLst>
      <p:ext uri="{BB962C8B-B14F-4D97-AF65-F5344CB8AC3E}">
        <p14:creationId xmlns:p14="http://schemas.microsoft.com/office/powerpoint/2010/main" val="17216320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LB"/>
          </a:p>
        </p:txBody>
      </p:sp>
      <p:sp>
        <p:nvSpPr>
          <p:cNvPr id="4" name="عنصر نائب لرقم الشريحة 3"/>
          <p:cNvSpPr>
            <a:spLocks noGrp="1"/>
          </p:cNvSpPr>
          <p:nvPr>
            <p:ph type="sldNum" sz="quarter" idx="10"/>
          </p:nvPr>
        </p:nvSpPr>
        <p:spPr/>
        <p:txBody>
          <a:bodyPr/>
          <a:lstStyle/>
          <a:p>
            <a:fld id="{066D3F78-DC6E-4D05-BC22-6434732A9C91}" type="slidenum">
              <a:rPr lang="ar-LB" smtClean="0"/>
              <a:t>1</a:t>
            </a:fld>
            <a:endParaRPr lang="ar-LB"/>
          </a:p>
        </p:txBody>
      </p:sp>
    </p:spTree>
    <p:extLst>
      <p:ext uri="{BB962C8B-B14F-4D97-AF65-F5344CB8AC3E}">
        <p14:creationId xmlns:p14="http://schemas.microsoft.com/office/powerpoint/2010/main" val="4154283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FDFC3D9B-ECC3-41AC-B504-6A5BD95034A6}" type="datetime10">
              <a:rPr lang="ar-SA" smtClean="0"/>
              <a:t>الأحد، 17 آذار، 2019</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DD93C15-E312-49FD-82AE-A32F658BBB7D}" type="datetime10">
              <a:rPr lang="ar-SA" smtClean="0"/>
              <a:t>الأحد، 17 آذار، 2019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154ADC6-C400-43A7-8169-BEA12A74B7EC}" type="datetime10">
              <a:rPr lang="ar-SA" smtClean="0"/>
              <a:t>الأحد، 17 آذار، 2019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9E46F84-D3C6-4AFC-8D66-56C418EEAF7F}" type="datetime10">
              <a:rPr lang="ar-SA" smtClean="0"/>
              <a:t>الأحد، 17 آذار، 2019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98F2535-4078-491E-BCAE-5DC6E6937D05}" type="datetime10">
              <a:rPr lang="ar-SA" smtClean="0"/>
              <a:t>الأحد، 17 آذار، 2019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5689A33-5E21-457D-B194-4F60CCC5B059}" type="datetime10">
              <a:rPr lang="ar-SA" smtClean="0"/>
              <a:t>الأحد، 17 آذار، 2019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FBE14BC9-6417-4CE6-8302-F6C408978B49}" type="datetime10">
              <a:rPr lang="ar-SA" smtClean="0"/>
              <a:t>الأحد، 17 آذار، 2019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4C1C87A-2C52-416A-9D3B-63F52DF2ED06}" type="datetime10">
              <a:rPr lang="ar-SA" smtClean="0"/>
              <a:t>الأحد، 17 آذار، 2019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0838875-3E8B-440B-9245-8EF57C68E1ED}" type="datetime10">
              <a:rPr lang="ar-SA" smtClean="0"/>
              <a:t>الأحد، 17 آذار، 2019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C9D2BCE-5E8A-4AAD-B578-0749CFB43556}" type="datetime10">
              <a:rPr lang="ar-SA" smtClean="0"/>
              <a:t>الأحد، 17 آذار، 2019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9F47CF-58D3-440E-BA29-3368821B3365}" type="datetime10">
              <a:rPr lang="ar-SA" smtClean="0"/>
              <a:t>الأحد، 17 آذار، 2019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49FC97B-5661-42E2-9654-279E88403261}" type="datetime10">
              <a:rPr lang="ar-SA" smtClean="0"/>
              <a:t>الأحد، 17 آذار، 2019</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832648"/>
          </a:xfrm>
        </p:spPr>
        <p:txBody>
          <a:bodyPr/>
          <a:lstStyle/>
          <a:p>
            <a:pPr>
              <a:buNone/>
            </a:pPr>
            <a:endParaRPr lang="en-US"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وزارة التعليم العالي والبحث العلمي  </a:t>
            </a:r>
            <a:endParaRPr lang="ar-IQ"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جامعة كربلاء – كلية </a:t>
            </a:r>
            <a:r>
              <a:rPr lang="ar-LB" b="1" dirty="0" smtClean="0">
                <a:latin typeface="Andalus" pitchFamily="18" charset="-78"/>
                <a:cs typeface="Andalus" pitchFamily="18" charset="-78"/>
              </a:rPr>
              <a:t>العلوم السياحية</a:t>
            </a:r>
            <a:r>
              <a:rPr lang="ar-IQ" b="1" dirty="0" smtClean="0">
                <a:latin typeface="Andalus" pitchFamily="18" charset="-78"/>
                <a:cs typeface="Andalus" pitchFamily="18" charset="-78"/>
              </a:rPr>
              <a:t>                                       </a:t>
            </a:r>
            <a:endParaRPr lang="ar-IQ" dirty="0" smtClean="0">
              <a:latin typeface="Andalus" pitchFamily="18" charset="-78"/>
              <a:cs typeface="Andalus" pitchFamily="18" charset="-78"/>
            </a:endParaRPr>
          </a:p>
          <a:p>
            <a:pPr>
              <a:buNone/>
            </a:pPr>
            <a:r>
              <a:rPr lang="ar-LB" b="1" dirty="0" smtClean="0">
                <a:latin typeface="Andalus" pitchFamily="18" charset="-78"/>
                <a:cs typeface="Andalus" pitchFamily="18" charset="-78"/>
              </a:rPr>
              <a:t> </a:t>
            </a:r>
            <a:r>
              <a:rPr lang="ar-IQ" b="1" dirty="0" smtClean="0">
                <a:latin typeface="Andalus" pitchFamily="18" charset="-78"/>
                <a:cs typeface="Andalus" pitchFamily="18" charset="-78"/>
              </a:rPr>
              <a:t>قسم إدارة ال</a:t>
            </a:r>
            <a:r>
              <a:rPr lang="ar-LB" b="1" dirty="0" smtClean="0">
                <a:latin typeface="Andalus" pitchFamily="18" charset="-78"/>
                <a:cs typeface="Andalus" pitchFamily="18" charset="-78"/>
              </a:rPr>
              <a:t>مؤسسات الفندقية</a:t>
            </a:r>
          </a:p>
          <a:p>
            <a:pPr>
              <a:buNone/>
            </a:pPr>
            <a:r>
              <a:rPr lang="ar-LB" b="1" dirty="0" smtClean="0">
                <a:latin typeface="Andalus" pitchFamily="18" charset="-78"/>
                <a:cs typeface="Andalus" pitchFamily="18" charset="-78"/>
              </a:rPr>
              <a:t> </a:t>
            </a:r>
          </a:p>
          <a:p>
            <a:pPr>
              <a:buNone/>
            </a:pPr>
            <a:endParaRPr lang="ar-IQ" b="1" dirty="0" smtClean="0">
              <a:latin typeface="Andalus" pitchFamily="18" charset="-78"/>
              <a:cs typeface="Andalus" pitchFamily="18" charset="-78"/>
            </a:endParaRPr>
          </a:p>
          <a:p>
            <a:pPr algn="ctr">
              <a:buNone/>
            </a:pPr>
            <a:r>
              <a:rPr lang="ar-LB" dirty="0" smtClean="0">
                <a:solidFill>
                  <a:srgbClr val="FF0000"/>
                </a:solidFill>
                <a:latin typeface="Andalus" pitchFamily="18" charset="-78"/>
                <a:cs typeface="Andalus" pitchFamily="18" charset="-78"/>
              </a:rPr>
              <a:t>حلقة نقاشية </a:t>
            </a:r>
            <a:r>
              <a:rPr lang="ar-IQ" dirty="0" smtClean="0">
                <a:solidFill>
                  <a:srgbClr val="FF0000"/>
                </a:solidFill>
                <a:latin typeface="Andalus" pitchFamily="18" charset="-78"/>
                <a:cs typeface="Andalus" pitchFamily="18" charset="-78"/>
              </a:rPr>
              <a:t>بعنوان </a:t>
            </a:r>
          </a:p>
          <a:p>
            <a:pPr algn="ctr">
              <a:buNone/>
            </a:pPr>
            <a:r>
              <a:rPr lang="ar-IQ" b="1" dirty="0" smtClean="0">
                <a:solidFill>
                  <a:srgbClr val="FF0000"/>
                </a:solidFill>
                <a:latin typeface="Andalus" pitchFamily="18" charset="-78"/>
                <a:cs typeface="Andalus" pitchFamily="18" charset="-78"/>
              </a:rPr>
              <a:t>(</a:t>
            </a:r>
            <a:r>
              <a:rPr lang="ar-IQ" b="1" dirty="0" smtClean="0">
                <a:solidFill>
                  <a:srgbClr val="002060"/>
                </a:solidFill>
                <a:latin typeface="Andalus" pitchFamily="18" charset="-78"/>
                <a:cs typeface="Andalus" pitchFamily="18" charset="-78"/>
              </a:rPr>
              <a:t>استراتيجيات نجاح</a:t>
            </a:r>
            <a:r>
              <a:rPr lang="ar-LB" b="1" dirty="0" smtClean="0">
                <a:solidFill>
                  <a:srgbClr val="002060"/>
                </a:solidFill>
                <a:latin typeface="Andalus" pitchFamily="18" charset="-78"/>
                <a:cs typeface="Andalus" pitchFamily="18" charset="-78"/>
              </a:rPr>
              <a:t> الموارد البشرية</a:t>
            </a:r>
            <a:r>
              <a:rPr lang="ar-IQ" b="1" dirty="0" smtClean="0">
                <a:solidFill>
                  <a:srgbClr val="002060"/>
                </a:solidFill>
                <a:latin typeface="Andalus" pitchFamily="18" charset="-78"/>
                <a:cs typeface="Andalus" pitchFamily="18" charset="-78"/>
              </a:rPr>
              <a:t> في العمل والحياة الشخصية الجديدة</a:t>
            </a:r>
            <a:r>
              <a:rPr lang="ar-IQ" b="1" dirty="0" smtClean="0">
                <a:solidFill>
                  <a:srgbClr val="FF0000"/>
                </a:solidFill>
                <a:latin typeface="Andalus" pitchFamily="18" charset="-78"/>
                <a:cs typeface="Andalus" pitchFamily="18" charset="-78"/>
              </a:rPr>
              <a:t>)</a:t>
            </a:r>
          </a:p>
          <a:p>
            <a:pPr algn="ctr">
              <a:buNone/>
            </a:pPr>
            <a:endParaRPr lang="ar-IQ" dirty="0" smtClean="0">
              <a:latin typeface="Andalus" pitchFamily="18" charset="-78"/>
              <a:cs typeface="Andalus" pitchFamily="18" charset="-78"/>
            </a:endParaRPr>
          </a:p>
          <a:p>
            <a:pPr algn="ctr">
              <a:buNone/>
            </a:pPr>
            <a:r>
              <a:rPr lang="ar-IQ" dirty="0" smtClean="0">
                <a:latin typeface="Andalus" pitchFamily="18" charset="-78"/>
                <a:cs typeface="Andalus" pitchFamily="18" charset="-78"/>
              </a:rPr>
              <a:t> </a:t>
            </a:r>
            <a:r>
              <a:rPr lang="ar-LB" dirty="0" smtClean="0">
                <a:latin typeface="Andalus" pitchFamily="18" charset="-78"/>
                <a:cs typeface="Andalus" pitchFamily="18" charset="-78"/>
              </a:rPr>
              <a:t>مقدمة من قبل </a:t>
            </a:r>
            <a:endParaRPr lang="ar-IQ" dirty="0" smtClean="0">
              <a:latin typeface="Andalus" pitchFamily="18" charset="-78"/>
              <a:cs typeface="Andalus" pitchFamily="18" charset="-78"/>
            </a:endParaRPr>
          </a:p>
          <a:p>
            <a:pPr algn="ctr">
              <a:buNone/>
            </a:pPr>
            <a:r>
              <a:rPr lang="ar-IQ" dirty="0" smtClean="0">
                <a:latin typeface="Andalus" pitchFamily="18" charset="-78"/>
                <a:cs typeface="Andalus" pitchFamily="18" charset="-78"/>
              </a:rPr>
              <a:t> </a:t>
            </a:r>
            <a:r>
              <a:rPr lang="ar-LB" dirty="0" smtClean="0">
                <a:latin typeface="Andalus" pitchFamily="18" charset="-78"/>
                <a:cs typeface="Andalus" pitchFamily="18" charset="-78"/>
              </a:rPr>
              <a:t>م.م منتظر كاظم شمران</a:t>
            </a:r>
            <a:endParaRPr lang="ar-IQ" dirty="0" smtClean="0">
              <a:latin typeface="Andalus" pitchFamily="18" charset="-78"/>
              <a:cs typeface="Andalus" pitchFamily="18" charset="-78"/>
            </a:endParaRPr>
          </a:p>
        </p:txBody>
      </p:sp>
      <p:sp>
        <p:nvSpPr>
          <p:cNvPr id="2" name="عنصر نائب للتاريخ 1"/>
          <p:cNvSpPr>
            <a:spLocks noGrp="1"/>
          </p:cNvSpPr>
          <p:nvPr>
            <p:ph type="dt" sz="half" idx="10"/>
          </p:nvPr>
        </p:nvSpPr>
        <p:spPr/>
        <p:txBody>
          <a:bodyPr/>
          <a:lstStyle/>
          <a:p>
            <a:fld id="{83F24617-2505-4AA1-8DD1-0CE78CE183FE}" type="datetime10">
              <a:rPr lang="ar-SA" smtClean="0"/>
              <a:t>الإثنين، 18 آذار، 2019</a:t>
            </a:fld>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1</a:t>
            </a:fld>
            <a:endParaRPr lang="ar-SA"/>
          </a:p>
        </p:txBody>
      </p:sp>
      <p:pic>
        <p:nvPicPr>
          <p:cNvPr id="7" name="صورة 6"/>
          <p:cNvPicPr/>
          <p:nvPr/>
        </p:nvPicPr>
        <p:blipFill>
          <a:blip r:embed="rId3">
            <a:extLst>
              <a:ext uri="{28A0092B-C50C-407E-A947-70E740481C1C}">
                <a14:useLocalDpi xmlns:a14="http://schemas.microsoft.com/office/drawing/2010/main" val="0"/>
              </a:ext>
            </a:extLst>
          </a:blip>
          <a:srcRect/>
          <a:stretch>
            <a:fillRect/>
          </a:stretch>
        </p:blipFill>
        <p:spPr bwMode="auto">
          <a:xfrm>
            <a:off x="467544" y="980728"/>
            <a:ext cx="3888432" cy="2191891"/>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5631904"/>
          </a:xfrm>
        </p:spPr>
        <p:txBody>
          <a:bodyPr>
            <a:normAutofit/>
          </a:bodyPr>
          <a:lstStyle/>
          <a:p>
            <a:r>
              <a:rPr lang="ar-SA" sz="2400" b="1" u="sng" dirty="0" err="1" smtClean="0">
                <a:solidFill>
                  <a:srgbClr val="FF0000"/>
                </a:solidFill>
              </a:rPr>
              <a:t>إترك</a:t>
            </a:r>
            <a:r>
              <a:rPr lang="ar-SA" sz="2400" b="1" u="sng" dirty="0" smtClean="0">
                <a:solidFill>
                  <a:srgbClr val="FF0000"/>
                </a:solidFill>
              </a:rPr>
              <a:t> كل ما لا يتعلق بالعمل بعيدا</a:t>
            </a:r>
            <a:r>
              <a:rPr lang="ar-LB" sz="2400" b="1" u="sng" dirty="0" smtClean="0">
                <a:solidFill>
                  <a:srgbClr val="FF0000"/>
                </a:solidFill>
              </a:rPr>
              <a:t>ً</a:t>
            </a:r>
            <a:r>
              <a:rPr lang="ar-SA" sz="2400" b="1" u="sng" dirty="0" smtClean="0">
                <a:solidFill>
                  <a:srgbClr val="FF0000"/>
                </a:solidFill>
              </a:rPr>
              <a:t> عنه:</a:t>
            </a:r>
            <a:endParaRPr lang="en-US" sz="2400" b="1" u="sng" dirty="0" smtClean="0">
              <a:solidFill>
                <a:srgbClr val="FF0000"/>
              </a:solidFill>
            </a:endParaRPr>
          </a:p>
          <a:p>
            <a:pPr algn="just">
              <a:lnSpc>
                <a:spcPct val="150000"/>
              </a:lnSpc>
              <a:buNone/>
            </a:pPr>
            <a:r>
              <a:rPr lang="ar-SA" sz="2400" dirty="0" smtClean="0"/>
              <a:t>     على المرء إذا طلب النجاح في وظيفته و حياته المهنية</a:t>
            </a:r>
            <a:r>
              <a:rPr lang="ar-LB" sz="2400" dirty="0" smtClean="0"/>
              <a:t> والاكاديمية</a:t>
            </a:r>
            <a:r>
              <a:rPr lang="ar-SA" sz="2400" dirty="0" smtClean="0"/>
              <a:t> أن يقوم بترك جميع الأمور الخارجية والتي ليس لها علاقة بالعمل في مكانها سواء أكان ذلك في المنزل أو </a:t>
            </a:r>
            <a:r>
              <a:rPr lang="ar-LB" sz="2400" dirty="0" smtClean="0"/>
              <a:t>أي جهة خاصة أخرى.</a:t>
            </a:r>
            <a:endParaRPr lang="en-US" sz="2400" dirty="0" smtClean="0"/>
          </a:p>
          <a:p>
            <a:r>
              <a:rPr lang="ar-SA" sz="2400" b="1" u="sng" dirty="0" smtClean="0">
                <a:solidFill>
                  <a:srgbClr val="FF0000"/>
                </a:solidFill>
              </a:rPr>
              <a:t>تحلى بروح الفريق:</a:t>
            </a:r>
            <a:endParaRPr lang="en-US" sz="2400" b="1" u="sng" dirty="0" smtClean="0">
              <a:solidFill>
                <a:srgbClr val="FF0000"/>
              </a:solidFill>
            </a:endParaRPr>
          </a:p>
          <a:p>
            <a:pPr algn="just">
              <a:lnSpc>
                <a:spcPct val="150000"/>
              </a:lnSpc>
              <a:buNone/>
            </a:pPr>
            <a:r>
              <a:rPr lang="ar-SA" sz="2400" dirty="0" smtClean="0"/>
              <a:t>     أصبحت روح الفريق اليوم من المتطلبات الأساسية التي يجب أن يتحلى بها الموظف، فعليك أن تكون متعاونا مع الآخرين و متحمسا للمشاركة في مشروع</a:t>
            </a:r>
            <a:r>
              <a:rPr lang="ar-LB" sz="2400" dirty="0" smtClean="0"/>
              <a:t> أو نشاط</a:t>
            </a:r>
            <a:r>
              <a:rPr lang="ar-SA" sz="2400" dirty="0" smtClean="0"/>
              <a:t> ما لإنجاحه</a:t>
            </a:r>
            <a:r>
              <a:rPr lang="ar-SA" dirty="0" smtClean="0"/>
              <a:t>. </a:t>
            </a:r>
          </a:p>
          <a:p>
            <a:pPr>
              <a:lnSpc>
                <a:spcPct val="150000"/>
              </a:lnSpc>
              <a:buNone/>
            </a:pPr>
            <a:endParaRPr lang="en-US" dirty="0" smtClean="0"/>
          </a:p>
          <a:p>
            <a:pPr rtl="0">
              <a:buNone/>
            </a:pPr>
            <a:endParaRPr lang="en-US" dirty="0" smtClean="0"/>
          </a:p>
        </p:txBody>
      </p:sp>
      <p:pic>
        <p:nvPicPr>
          <p:cNvPr id="4" name="Picture 2" descr="C:\Users\fugitsu\Desktop\5 عبارات قاتلة تحرمك النجاح في عملك.jpg"/>
          <p:cNvPicPr>
            <a:picLocks noChangeAspect="1" noChangeArrowheads="1"/>
          </p:cNvPicPr>
          <p:nvPr/>
        </p:nvPicPr>
        <p:blipFill>
          <a:blip r:embed="rId2" cstate="print"/>
          <a:srcRect/>
          <a:stretch>
            <a:fillRect/>
          </a:stretch>
        </p:blipFill>
        <p:spPr bwMode="auto">
          <a:xfrm>
            <a:off x="683568" y="4581128"/>
            <a:ext cx="7200800" cy="1311424"/>
          </a:xfrm>
          <a:prstGeom prst="rect">
            <a:avLst/>
          </a:prstGeom>
          <a:noFill/>
        </p:spPr>
      </p:pic>
      <p:sp>
        <p:nvSpPr>
          <p:cNvPr id="2" name="عنصر نائب للتاريخ 1"/>
          <p:cNvSpPr>
            <a:spLocks noGrp="1"/>
          </p:cNvSpPr>
          <p:nvPr>
            <p:ph type="dt" sz="half" idx="10"/>
          </p:nvPr>
        </p:nvSpPr>
        <p:spPr/>
        <p:txBody>
          <a:bodyPr/>
          <a:lstStyle/>
          <a:p>
            <a:fld id="{1B04C61D-6463-4515-833F-5D619FB9925D}" type="datetime10">
              <a:rPr lang="ar-SA" smtClean="0"/>
              <a:t>الأحد، 17 آذار، 2019</a:t>
            </a:fld>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10</a:t>
            </a:fld>
            <a:endParaRPr lang="ar-S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832648"/>
          </a:xfrm>
        </p:spPr>
        <p:txBody>
          <a:bodyPr/>
          <a:lstStyle/>
          <a:p>
            <a:r>
              <a:rPr lang="ar-SA" b="1" dirty="0" smtClean="0">
                <a:solidFill>
                  <a:srgbClr val="FF0000"/>
                </a:solidFill>
              </a:rPr>
              <a:t>تحمل المسؤولية</a:t>
            </a:r>
            <a:endParaRPr lang="en-US" dirty="0" smtClean="0">
              <a:solidFill>
                <a:srgbClr val="FF0000"/>
              </a:solidFill>
            </a:endParaRPr>
          </a:p>
          <a:p>
            <a:pPr algn="just">
              <a:buNone/>
            </a:pPr>
            <a:r>
              <a:rPr lang="ar-SA" dirty="0" smtClean="0"/>
              <a:t>     الموظفون الفعالون يتميزون دائم</a:t>
            </a:r>
            <a:r>
              <a:rPr lang="ar-LB" dirty="0" smtClean="0"/>
              <a:t>اً</a:t>
            </a:r>
            <a:r>
              <a:rPr lang="ar-SA" dirty="0" smtClean="0"/>
              <a:t> فى سعيهم لإنهاء الواجبات الم</a:t>
            </a:r>
            <a:r>
              <a:rPr lang="ar-LB" dirty="0" err="1" smtClean="0"/>
              <a:t>ناطة</a:t>
            </a:r>
            <a:r>
              <a:rPr lang="ar-SA" dirty="0" smtClean="0"/>
              <a:t> إليهم وتسليمها للإدارة بالجودة المطلوبة فهم لا يهجروا عملهم بسب </a:t>
            </a:r>
            <a:r>
              <a:rPr lang="ar-LB" dirty="0" smtClean="0"/>
              <a:t>قساوة</a:t>
            </a:r>
            <a:r>
              <a:rPr lang="ar-SA" dirty="0" smtClean="0"/>
              <a:t> الظروف لأنهم أشخاص يتحلون بمهنية عالية لا تسمح لهم </a:t>
            </a:r>
            <a:r>
              <a:rPr lang="ar-SA" dirty="0" err="1" smtClean="0"/>
              <a:t>بتخيب</a:t>
            </a:r>
            <a:r>
              <a:rPr lang="ar-SA" dirty="0" smtClean="0"/>
              <a:t> ظن ال</a:t>
            </a:r>
            <a:r>
              <a:rPr lang="ar-LB" dirty="0" smtClean="0"/>
              <a:t>مؤسسة</a:t>
            </a:r>
            <a:r>
              <a:rPr lang="ar-SA" dirty="0" smtClean="0"/>
              <a:t> وأملها بهم كما أنهم يحترمون التسلسل </a:t>
            </a:r>
            <a:r>
              <a:rPr lang="ar-SA" dirty="0" err="1" smtClean="0"/>
              <a:t>الإدار</a:t>
            </a:r>
            <a:r>
              <a:rPr lang="ar-LB" dirty="0" smtClean="0"/>
              <a:t>ي</a:t>
            </a:r>
            <a:r>
              <a:rPr lang="ar-SA" dirty="0" smtClean="0"/>
              <a:t> لسير العمليات باستمرار</a:t>
            </a:r>
            <a:r>
              <a:rPr lang="en-US" dirty="0" smtClean="0"/>
              <a:t>.</a:t>
            </a:r>
            <a:endParaRPr lang="ar-SA" dirty="0" smtClean="0"/>
          </a:p>
          <a:p>
            <a:pPr algn="just">
              <a:buNone/>
            </a:pPr>
            <a:endParaRPr lang="en-US" dirty="0" smtClean="0"/>
          </a:p>
          <a:p>
            <a:pPr>
              <a:buNone/>
            </a:pPr>
            <a:endParaRPr lang="ar-IQ" dirty="0"/>
          </a:p>
        </p:txBody>
      </p:sp>
      <p:pic>
        <p:nvPicPr>
          <p:cNvPr id="4" name="صورة 3" descr="http://www.alhaya.ps/files/11/234685t34tr3v34rszf.jpg"/>
          <p:cNvPicPr/>
          <p:nvPr/>
        </p:nvPicPr>
        <p:blipFill>
          <a:blip r:embed="rId2" cstate="print"/>
          <a:srcRect/>
          <a:stretch>
            <a:fillRect/>
          </a:stretch>
        </p:blipFill>
        <p:spPr bwMode="auto">
          <a:xfrm>
            <a:off x="755576" y="3284984"/>
            <a:ext cx="7776864" cy="3327950"/>
          </a:xfrm>
          <a:prstGeom prst="rect">
            <a:avLst/>
          </a:prstGeom>
          <a:noFill/>
          <a:ln w="9525">
            <a:noFill/>
            <a:miter lim="800000"/>
            <a:headEnd/>
            <a:tailEnd/>
          </a:ln>
        </p:spPr>
      </p:pic>
      <p:sp>
        <p:nvSpPr>
          <p:cNvPr id="2" name="عنصر نائب للتاريخ 1"/>
          <p:cNvSpPr>
            <a:spLocks noGrp="1"/>
          </p:cNvSpPr>
          <p:nvPr>
            <p:ph type="dt" sz="half" idx="10"/>
          </p:nvPr>
        </p:nvSpPr>
        <p:spPr/>
        <p:txBody>
          <a:bodyPr/>
          <a:lstStyle/>
          <a:p>
            <a:fld id="{D3CD6CCA-EA0E-4D93-B177-E84D9231B5A3}" type="datetime10">
              <a:rPr lang="ar-SA" smtClean="0"/>
              <a:t>الأحد، 17 آذار، 2019</a:t>
            </a:fld>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11</a:t>
            </a:fld>
            <a:endParaRPr lang="ar-S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832648"/>
          </a:xfrm>
        </p:spPr>
        <p:txBody>
          <a:bodyPr/>
          <a:lstStyle/>
          <a:p>
            <a:r>
              <a:rPr lang="ar-SA" b="1" u="sng" dirty="0" err="1" smtClean="0">
                <a:solidFill>
                  <a:srgbClr val="FF0000"/>
                </a:solidFill>
              </a:rPr>
              <a:t>التنظي</a:t>
            </a:r>
            <a:r>
              <a:rPr lang="ar-LB" b="1" u="sng" dirty="0" smtClean="0">
                <a:solidFill>
                  <a:srgbClr val="FF0000"/>
                </a:solidFill>
              </a:rPr>
              <a:t>ـ</a:t>
            </a:r>
            <a:r>
              <a:rPr lang="ar-SA" b="1" u="sng" dirty="0" smtClean="0">
                <a:solidFill>
                  <a:srgbClr val="FF0000"/>
                </a:solidFill>
              </a:rPr>
              <a:t>م</a:t>
            </a:r>
            <a:r>
              <a:rPr lang="ar-SA" u="sng" dirty="0" smtClean="0">
                <a:solidFill>
                  <a:srgbClr val="FF0000"/>
                </a:solidFill>
              </a:rPr>
              <a:t>:</a:t>
            </a:r>
          </a:p>
          <a:p>
            <a:pPr algn="justLow">
              <a:buNone/>
            </a:pPr>
            <a:r>
              <a:rPr lang="ar-SA" dirty="0" smtClean="0"/>
              <a:t>    ونقصد هنا قدرة الموظف على تنظيم وقته وفقا لأهمية الو</a:t>
            </a:r>
            <a:r>
              <a:rPr lang="ar-LB" dirty="0" smtClean="0"/>
              <a:t>ا</a:t>
            </a:r>
            <a:r>
              <a:rPr lang="ar-SA" dirty="0" err="1" smtClean="0"/>
              <a:t>جبات</a:t>
            </a:r>
            <a:r>
              <a:rPr lang="ar-SA" dirty="0" smtClean="0"/>
              <a:t> المناط بها، فيضع أكثر</a:t>
            </a:r>
            <a:r>
              <a:rPr lang="ar-LB" dirty="0" smtClean="0"/>
              <a:t> </a:t>
            </a:r>
            <a:r>
              <a:rPr lang="ar-SA" dirty="0" smtClean="0"/>
              <a:t>الأشياء أهمية على رأس أولوياته حتى لا يدع نفسه تنشغل بالأمور</a:t>
            </a:r>
            <a:r>
              <a:rPr lang="ar-LB" dirty="0" smtClean="0"/>
              <a:t> </a:t>
            </a:r>
            <a:r>
              <a:rPr lang="ar-SA" dirty="0" smtClean="0"/>
              <a:t>الأقل أهمية بما يعيقه عن أداء الواجبات الهامة لذا فالموظف الفعال لا يتعامل مع وقته بعشوائية، بل يقوم بوضع جدول زمنى مفصل يسمح له بالتعامل مع الأمور</a:t>
            </a:r>
            <a:r>
              <a:rPr lang="ar-LB" dirty="0" smtClean="0"/>
              <a:t> </a:t>
            </a:r>
            <a:r>
              <a:rPr lang="ar-SA" dirty="0" smtClean="0"/>
              <a:t>الغير</a:t>
            </a:r>
            <a:r>
              <a:rPr lang="ar-LB" dirty="0" smtClean="0"/>
              <a:t> </a:t>
            </a:r>
            <a:r>
              <a:rPr lang="ar-SA" dirty="0" smtClean="0"/>
              <a:t>متوقعة والعاجلة بفاعلية</a:t>
            </a:r>
            <a:r>
              <a:rPr lang="en-US" dirty="0" smtClean="0"/>
              <a:t>        .</a:t>
            </a:r>
          </a:p>
          <a:p>
            <a:pPr algn="justLow">
              <a:buNone/>
            </a:pPr>
            <a:endParaRPr lang="en-US" u="sng" dirty="0" smtClean="0"/>
          </a:p>
        </p:txBody>
      </p:sp>
      <p:pic>
        <p:nvPicPr>
          <p:cNvPr id="4" name="صورة 3" descr="http://www.alhaya.ps/files/11/syrian-system2015-55461814ebdd7.jpg"/>
          <p:cNvPicPr/>
          <p:nvPr/>
        </p:nvPicPr>
        <p:blipFill>
          <a:blip r:embed="rId2" cstate="print"/>
          <a:srcRect/>
          <a:stretch>
            <a:fillRect/>
          </a:stretch>
        </p:blipFill>
        <p:spPr bwMode="auto">
          <a:xfrm>
            <a:off x="683568" y="3356992"/>
            <a:ext cx="7560840" cy="3024337"/>
          </a:xfrm>
          <a:prstGeom prst="rect">
            <a:avLst/>
          </a:prstGeom>
          <a:noFill/>
          <a:ln w="9525">
            <a:noFill/>
            <a:miter lim="800000"/>
            <a:headEnd/>
            <a:tailEnd/>
          </a:ln>
        </p:spPr>
      </p:pic>
      <p:sp>
        <p:nvSpPr>
          <p:cNvPr id="2" name="عنصر نائب للتاريخ 1"/>
          <p:cNvSpPr>
            <a:spLocks noGrp="1"/>
          </p:cNvSpPr>
          <p:nvPr>
            <p:ph type="dt" sz="half" idx="10"/>
          </p:nvPr>
        </p:nvSpPr>
        <p:spPr/>
        <p:txBody>
          <a:bodyPr/>
          <a:lstStyle/>
          <a:p>
            <a:fld id="{1AE4A59E-BC52-436F-9AD4-B8CEE3E90045}" type="datetime10">
              <a:rPr lang="ar-SA" smtClean="0"/>
              <a:t>الأحد، 17 آذار، 2019</a:t>
            </a:fld>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12</a:t>
            </a:fld>
            <a:endParaRPr lang="ar-SA"/>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5192" y="188640"/>
            <a:ext cx="8229600" cy="5976664"/>
          </a:xfrm>
        </p:spPr>
        <p:txBody>
          <a:bodyPr/>
          <a:lstStyle/>
          <a:p>
            <a:r>
              <a:rPr lang="ar-SA" b="1" u="sng" dirty="0" smtClean="0">
                <a:solidFill>
                  <a:srgbClr val="FF0000"/>
                </a:solidFill>
              </a:rPr>
              <a:t>ال</a:t>
            </a:r>
            <a:r>
              <a:rPr lang="ar-LB" b="1" u="sng" dirty="0" smtClean="0">
                <a:solidFill>
                  <a:srgbClr val="FF0000"/>
                </a:solidFill>
              </a:rPr>
              <a:t>إيـ</a:t>
            </a:r>
            <a:r>
              <a:rPr lang="ar-SA" b="1" u="sng" dirty="0" smtClean="0">
                <a:solidFill>
                  <a:srgbClr val="FF0000"/>
                </a:solidFill>
              </a:rPr>
              <a:t>ث</a:t>
            </a:r>
            <a:r>
              <a:rPr lang="ar-LB" b="1" u="sng" dirty="0" smtClean="0">
                <a:solidFill>
                  <a:srgbClr val="FF0000"/>
                </a:solidFill>
              </a:rPr>
              <a:t>ـ</a:t>
            </a:r>
            <a:r>
              <a:rPr lang="ar-SA" b="1" u="sng" dirty="0" smtClean="0">
                <a:solidFill>
                  <a:srgbClr val="FF0000"/>
                </a:solidFill>
              </a:rPr>
              <a:t>ار</a:t>
            </a:r>
            <a:r>
              <a:rPr lang="ar-SA" u="sng" dirty="0" smtClean="0">
                <a:solidFill>
                  <a:srgbClr val="FF0000"/>
                </a:solidFill>
              </a:rPr>
              <a:t>:</a:t>
            </a:r>
          </a:p>
          <a:p>
            <a:pPr algn="just">
              <a:buNone/>
            </a:pPr>
            <a:r>
              <a:rPr lang="ar-SA" dirty="0" smtClean="0"/>
              <a:t>      يتعامل الموظف الف</a:t>
            </a:r>
            <a:r>
              <a:rPr lang="ar-LB" dirty="0" smtClean="0"/>
              <a:t>عال</a:t>
            </a:r>
            <a:r>
              <a:rPr lang="ar-SA" dirty="0" smtClean="0"/>
              <a:t> مع علاقاته المهنية وغيرها بأسلوب يدر </a:t>
            </a:r>
            <a:r>
              <a:rPr lang="ar-LB" dirty="0" smtClean="0"/>
              <a:t>ب</a:t>
            </a:r>
            <a:r>
              <a:rPr lang="ar-SA" dirty="0" smtClean="0"/>
              <a:t>الفائدة عليه وعلى</a:t>
            </a:r>
            <a:r>
              <a:rPr lang="ar-LB" dirty="0" smtClean="0"/>
              <a:t> </a:t>
            </a:r>
            <a:r>
              <a:rPr lang="ar-SA" dirty="0" smtClean="0"/>
              <a:t>الطرف الآخر المتعامل معه</a:t>
            </a:r>
            <a:r>
              <a:rPr lang="ar-LB" dirty="0" smtClean="0"/>
              <a:t> من خلال ابداء يد المساعدة للأخرين من الزملاء،</a:t>
            </a:r>
            <a:r>
              <a:rPr lang="ar-SA" dirty="0" smtClean="0"/>
              <a:t> فهو يدرك أهمية العلاقات</a:t>
            </a:r>
            <a:r>
              <a:rPr lang="ar-LB" dirty="0" smtClean="0"/>
              <a:t> الشخصية</a:t>
            </a:r>
            <a:r>
              <a:rPr lang="ar-SA" dirty="0" smtClean="0"/>
              <a:t> </a:t>
            </a:r>
            <a:r>
              <a:rPr lang="ar-LB" dirty="0" smtClean="0"/>
              <a:t>و</a:t>
            </a:r>
            <a:r>
              <a:rPr lang="ar-SA" dirty="0" smtClean="0"/>
              <a:t>الاستراتيجية التى يحافظ على استمراريتها من خلال توحيد القوى والإتيان بحلول </a:t>
            </a:r>
            <a:r>
              <a:rPr lang="ar-LB" dirty="0" smtClean="0"/>
              <a:t>تعم</a:t>
            </a:r>
            <a:r>
              <a:rPr lang="ar-SA" dirty="0" smtClean="0"/>
              <a:t> الفائدة على جميع الأطراف بشكل أفضل من العمل المنفرد</a:t>
            </a:r>
            <a:r>
              <a:rPr lang="en-US" dirty="0" smtClean="0"/>
              <a:t>.</a:t>
            </a:r>
            <a:endParaRPr lang="ar-SA" dirty="0" smtClean="0"/>
          </a:p>
          <a:p>
            <a:pPr algn="just">
              <a:buNone/>
            </a:pPr>
            <a:endParaRPr lang="ar-SA" dirty="0" smtClean="0"/>
          </a:p>
          <a:p>
            <a:pPr algn="just">
              <a:buNone/>
            </a:pPr>
            <a:endParaRPr lang="en-US" dirty="0" smtClean="0"/>
          </a:p>
          <a:p>
            <a:pPr>
              <a:buNone/>
            </a:pPr>
            <a:endParaRPr lang="en-US" u="sng" dirty="0" smtClean="0"/>
          </a:p>
        </p:txBody>
      </p:sp>
      <p:pic>
        <p:nvPicPr>
          <p:cNvPr id="4" name="صورة 3" descr="http://www.alhaya.ps/files/11/yardim.png"/>
          <p:cNvPicPr/>
          <p:nvPr/>
        </p:nvPicPr>
        <p:blipFill>
          <a:blip r:embed="rId2" cstate="print"/>
          <a:srcRect/>
          <a:stretch>
            <a:fillRect/>
          </a:stretch>
        </p:blipFill>
        <p:spPr bwMode="auto">
          <a:xfrm>
            <a:off x="683568" y="2708920"/>
            <a:ext cx="7632848" cy="3545026"/>
          </a:xfrm>
          <a:prstGeom prst="rect">
            <a:avLst/>
          </a:prstGeom>
          <a:noFill/>
          <a:ln w="9525">
            <a:noFill/>
            <a:miter lim="800000"/>
            <a:headEnd/>
            <a:tailEnd/>
          </a:ln>
        </p:spPr>
      </p:pic>
      <p:sp>
        <p:nvSpPr>
          <p:cNvPr id="2" name="عنصر نائب للتاريخ 1"/>
          <p:cNvSpPr>
            <a:spLocks noGrp="1"/>
          </p:cNvSpPr>
          <p:nvPr>
            <p:ph type="dt" sz="half" idx="10"/>
          </p:nvPr>
        </p:nvSpPr>
        <p:spPr/>
        <p:txBody>
          <a:bodyPr/>
          <a:lstStyle/>
          <a:p>
            <a:fld id="{AD7DFF61-614C-4EDE-B6F6-7FEBB55DE855}" type="datetime10">
              <a:rPr lang="ar-SA" smtClean="0"/>
              <a:t>الأحد، 17 آذار، 2019</a:t>
            </a:fld>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13</a:t>
            </a:fld>
            <a:endParaRPr lang="ar-SA"/>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LB" dirty="0" smtClean="0">
                <a:solidFill>
                  <a:srgbClr val="FF0000"/>
                </a:solidFill>
              </a:rPr>
              <a:t> </a:t>
            </a:r>
            <a:r>
              <a:rPr lang="ar-LB" b="1" dirty="0" smtClean="0">
                <a:solidFill>
                  <a:srgbClr val="FF0000"/>
                </a:solidFill>
              </a:rPr>
              <a:t>المصادر</a:t>
            </a:r>
            <a:endParaRPr lang="ar-LB" b="1" dirty="0">
              <a:solidFill>
                <a:srgbClr val="FF0000"/>
              </a:solidFill>
            </a:endParaRPr>
          </a:p>
        </p:txBody>
      </p:sp>
      <p:sp>
        <p:nvSpPr>
          <p:cNvPr id="3" name="عنصر نائب للمحتوى 2"/>
          <p:cNvSpPr>
            <a:spLocks noGrp="1"/>
          </p:cNvSpPr>
          <p:nvPr>
            <p:ph idx="1"/>
          </p:nvPr>
        </p:nvSpPr>
        <p:spPr>
          <a:xfrm>
            <a:off x="457200" y="2132856"/>
            <a:ext cx="8229600" cy="3600400"/>
          </a:xfrm>
        </p:spPr>
        <p:txBody>
          <a:bodyPr/>
          <a:lstStyle/>
          <a:p>
            <a:pPr algn="just" rtl="0"/>
            <a:r>
              <a:rPr lang="en-US" dirty="0" err="1">
                <a:solidFill>
                  <a:srgbClr val="FF0000"/>
                </a:solidFill>
              </a:rPr>
              <a:t>Noe</a:t>
            </a:r>
            <a:r>
              <a:rPr lang="en-US" dirty="0"/>
              <a:t> , Raymond A. ,Et al (fundamentals of Human Resource Management) SIXTH EDITION , Hollenbeck, Barry </a:t>
            </a:r>
            <a:r>
              <a:rPr lang="en-US" dirty="0" err="1"/>
              <a:t>Gerhart</a:t>
            </a:r>
            <a:r>
              <a:rPr lang="en-US" dirty="0"/>
              <a:t>, Patrick M. </a:t>
            </a:r>
            <a:r>
              <a:rPr lang="en-US" dirty="0" smtClean="0"/>
              <a:t>Wright</a:t>
            </a:r>
            <a:r>
              <a:rPr lang="en-US" dirty="0"/>
              <a:t>. </a:t>
            </a:r>
            <a:r>
              <a:rPr lang="en-US" dirty="0">
                <a:solidFill>
                  <a:srgbClr val="FF0000"/>
                </a:solidFill>
              </a:rPr>
              <a:t>2016</a:t>
            </a:r>
            <a:r>
              <a:rPr lang="en-US" dirty="0" smtClean="0"/>
              <a:t>.</a:t>
            </a:r>
          </a:p>
          <a:p>
            <a:pPr algn="just" rtl="0"/>
            <a:r>
              <a:rPr lang="ar-LB"/>
              <a:t>أساسيات إدارة الموارد البشرية</a:t>
            </a:r>
            <a:endParaRPr lang="ar-LB" dirty="0"/>
          </a:p>
        </p:txBody>
      </p:sp>
      <p:sp>
        <p:nvSpPr>
          <p:cNvPr id="4" name="عنصر نائب للتاريخ 3"/>
          <p:cNvSpPr>
            <a:spLocks noGrp="1"/>
          </p:cNvSpPr>
          <p:nvPr>
            <p:ph type="dt" sz="half" idx="10"/>
          </p:nvPr>
        </p:nvSpPr>
        <p:spPr/>
        <p:txBody>
          <a:bodyPr/>
          <a:lstStyle/>
          <a:p>
            <a:fld id="{4E6C0231-6AFE-44FA-ABAA-DC5DF7537312}" type="datetime10">
              <a:rPr lang="ar-SA" smtClean="0"/>
              <a:t>الأحد، 17 آذار، 2019</a:t>
            </a:fld>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14</a:t>
            </a:fld>
            <a:endParaRPr lang="ar-SA"/>
          </a:p>
        </p:txBody>
      </p:sp>
    </p:spTree>
    <p:extLst>
      <p:ext uri="{BB962C8B-B14F-4D97-AF65-F5344CB8AC3E}">
        <p14:creationId xmlns:p14="http://schemas.microsoft.com/office/powerpoint/2010/main" val="4030377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271864"/>
          </a:xfrm>
        </p:spPr>
        <p:txBody>
          <a:bodyPr/>
          <a:lstStyle/>
          <a:p>
            <a:pPr>
              <a:buNone/>
            </a:pPr>
            <a:endParaRPr lang="ar-SA" dirty="0" smtClean="0"/>
          </a:p>
          <a:p>
            <a:pPr>
              <a:buNone/>
            </a:pPr>
            <a:endParaRPr lang="ar-SA" dirty="0" smtClean="0"/>
          </a:p>
          <a:p>
            <a:pPr>
              <a:buNone/>
            </a:pPr>
            <a:endParaRPr lang="ar-SA" dirty="0" smtClean="0"/>
          </a:p>
          <a:p>
            <a:pPr>
              <a:buNone/>
            </a:pPr>
            <a:endParaRPr lang="ar-SA" dirty="0" smtClean="0"/>
          </a:p>
          <a:p>
            <a:pPr algn="ctr">
              <a:buNone/>
            </a:pPr>
            <a:r>
              <a:rPr lang="ar-SA" sz="5400" b="1" dirty="0" smtClean="0">
                <a:solidFill>
                  <a:srgbClr val="FF0000"/>
                </a:solidFill>
                <a:latin typeface="Andalus" pitchFamily="18" charset="-78"/>
                <a:cs typeface="Andalus" pitchFamily="18" charset="-78"/>
              </a:rPr>
              <a:t>شكرا</a:t>
            </a:r>
            <a:r>
              <a:rPr lang="ar-LB" sz="5400" b="1" dirty="0" smtClean="0">
                <a:solidFill>
                  <a:srgbClr val="FF0000"/>
                </a:solidFill>
                <a:latin typeface="Andalus" pitchFamily="18" charset="-78"/>
                <a:cs typeface="Andalus" pitchFamily="18" charset="-78"/>
              </a:rPr>
              <a:t>ً لحسن</a:t>
            </a:r>
            <a:r>
              <a:rPr lang="ar-SA" sz="5400" b="1" dirty="0" smtClean="0">
                <a:solidFill>
                  <a:srgbClr val="FF0000"/>
                </a:solidFill>
                <a:latin typeface="Andalus" pitchFamily="18" charset="-78"/>
                <a:cs typeface="Andalus" pitchFamily="18" charset="-78"/>
              </a:rPr>
              <a:t> </a:t>
            </a:r>
            <a:r>
              <a:rPr lang="ar-LB" sz="5400" b="1" dirty="0">
                <a:solidFill>
                  <a:srgbClr val="FF0000"/>
                </a:solidFill>
                <a:latin typeface="Andalus" pitchFamily="18" charset="-78"/>
                <a:cs typeface="Andalus" pitchFamily="18" charset="-78"/>
              </a:rPr>
              <a:t>ا</a:t>
            </a:r>
            <a:r>
              <a:rPr lang="ar-SA" sz="5400" b="1" dirty="0" err="1" smtClean="0">
                <a:solidFill>
                  <a:srgbClr val="FF0000"/>
                </a:solidFill>
                <a:latin typeface="Andalus" pitchFamily="18" charset="-78"/>
                <a:cs typeface="Andalus" pitchFamily="18" charset="-78"/>
              </a:rPr>
              <a:t>صغائكم</a:t>
            </a:r>
            <a:endParaRPr lang="ar-IQ" sz="5400" b="1" dirty="0">
              <a:solidFill>
                <a:srgbClr val="FF0000"/>
              </a:solidFill>
              <a:latin typeface="Andalus" pitchFamily="18" charset="-78"/>
              <a:cs typeface="Andalus" pitchFamily="18" charset="-78"/>
            </a:endParaRPr>
          </a:p>
        </p:txBody>
      </p:sp>
      <p:sp>
        <p:nvSpPr>
          <p:cNvPr id="2" name="عنصر نائب للتاريخ 1"/>
          <p:cNvSpPr>
            <a:spLocks noGrp="1"/>
          </p:cNvSpPr>
          <p:nvPr>
            <p:ph type="dt" sz="half" idx="10"/>
          </p:nvPr>
        </p:nvSpPr>
        <p:spPr/>
        <p:txBody>
          <a:bodyPr/>
          <a:lstStyle/>
          <a:p>
            <a:fld id="{C4B5F07F-4CFD-4746-9AE2-FBB06B3ECAB1}" type="datetime10">
              <a:rPr lang="ar-SA" smtClean="0"/>
              <a:t>الأحد، 17 آذار، 2019</a:t>
            </a:fld>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15</a:t>
            </a:fld>
            <a:endParaRPr lang="ar-S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404664"/>
            <a:ext cx="8229600" cy="1512168"/>
          </a:xfrm>
        </p:spPr>
        <p:txBody>
          <a:bodyPr>
            <a:normAutofit fontScale="90000"/>
          </a:bodyPr>
          <a:lstStyle/>
          <a:p>
            <a:pPr algn="r"/>
            <a:r>
              <a:rPr lang="ar-LB" dirty="0"/>
              <a:t>المقدمة:</a:t>
            </a:r>
            <a:br>
              <a:rPr lang="ar-LB" dirty="0"/>
            </a:br>
            <a:endParaRPr lang="ar-LB" dirty="0"/>
          </a:p>
        </p:txBody>
      </p:sp>
      <p:sp>
        <p:nvSpPr>
          <p:cNvPr id="3" name="عنصر نائب للمحتوى 2"/>
          <p:cNvSpPr>
            <a:spLocks noGrp="1"/>
          </p:cNvSpPr>
          <p:nvPr>
            <p:ph idx="1"/>
          </p:nvPr>
        </p:nvSpPr>
        <p:spPr>
          <a:xfrm>
            <a:off x="467544" y="1412776"/>
            <a:ext cx="8229600" cy="4389120"/>
          </a:xfrm>
        </p:spPr>
        <p:txBody>
          <a:bodyPr>
            <a:normAutofit/>
          </a:bodyPr>
          <a:lstStyle/>
          <a:p>
            <a:pPr algn="just">
              <a:lnSpc>
                <a:spcPct val="150000"/>
              </a:lnSpc>
            </a:pPr>
            <a:r>
              <a:rPr lang="ar-LB" dirty="0" smtClean="0"/>
              <a:t>تركز هذه الحلقة النقاشية (</a:t>
            </a:r>
            <a:r>
              <a:rPr lang="ar-IQ" b="1" dirty="0">
                <a:solidFill>
                  <a:srgbClr val="FF0000"/>
                </a:solidFill>
                <a:latin typeface="Andalus" pitchFamily="18" charset="-78"/>
                <a:cs typeface="Andalus" pitchFamily="18" charset="-78"/>
              </a:rPr>
              <a:t>استراتيجيات نجاح</a:t>
            </a:r>
            <a:r>
              <a:rPr lang="ar-LB" b="1" dirty="0">
                <a:solidFill>
                  <a:srgbClr val="FF0000"/>
                </a:solidFill>
                <a:latin typeface="Andalus" pitchFamily="18" charset="-78"/>
                <a:cs typeface="Andalus" pitchFamily="18" charset="-78"/>
              </a:rPr>
              <a:t> الموارد البشرية</a:t>
            </a:r>
            <a:r>
              <a:rPr lang="ar-IQ" b="1" dirty="0">
                <a:solidFill>
                  <a:srgbClr val="FF0000"/>
                </a:solidFill>
                <a:latin typeface="Andalus" pitchFamily="18" charset="-78"/>
                <a:cs typeface="Andalus" pitchFamily="18" charset="-78"/>
              </a:rPr>
              <a:t> في العمل والحياة الشخصية الجديدة</a:t>
            </a:r>
            <a:r>
              <a:rPr lang="ar-LB" dirty="0" smtClean="0"/>
              <a:t>) على ضرورة الاهتمام المتزايد بهذه الاستراتيجيات</a:t>
            </a:r>
            <a:r>
              <a:rPr lang="ar-SA" dirty="0" smtClean="0"/>
              <a:t> لكونهما </a:t>
            </a:r>
            <a:r>
              <a:rPr lang="ar-SA" dirty="0"/>
              <a:t>من المواضيع المهمة و الحديثة نسبياً، و التي لها تأثير كبير على مستقبل </a:t>
            </a:r>
            <a:r>
              <a:rPr lang="ar-SA" dirty="0" smtClean="0"/>
              <a:t>المنظمات</a:t>
            </a:r>
            <a:r>
              <a:rPr lang="ar-LB" dirty="0"/>
              <a:t> </a:t>
            </a:r>
            <a:r>
              <a:rPr lang="ar-LB" dirty="0" smtClean="0"/>
              <a:t>وشركات الاعمال،</a:t>
            </a:r>
            <a:r>
              <a:rPr lang="en-US" dirty="0"/>
              <a:t> </a:t>
            </a:r>
            <a:r>
              <a:rPr lang="ar-LB" dirty="0" smtClean="0"/>
              <a:t>والتي تعمل على</a:t>
            </a:r>
            <a:r>
              <a:rPr lang="ar-SA" dirty="0" smtClean="0"/>
              <a:t> </a:t>
            </a:r>
            <a:r>
              <a:rPr lang="ar-SA" dirty="0"/>
              <a:t>إظهار المواهب الفردية والتركيز على المساهمات الشخصية من وقت لآخر أمرٌ مهمٌ، إلّا أنّه أيضًا يجب على </a:t>
            </a:r>
            <a:r>
              <a:rPr lang="ar-SA" dirty="0" smtClean="0"/>
              <a:t>الموظف</a:t>
            </a:r>
            <a:r>
              <a:rPr lang="ar-LB" dirty="0" smtClean="0"/>
              <a:t> المهني أو الاكاديمي</a:t>
            </a:r>
            <a:r>
              <a:rPr lang="ar-SA" dirty="0" smtClean="0"/>
              <a:t> </a:t>
            </a:r>
            <a:r>
              <a:rPr lang="ar-SA" dirty="0"/>
              <a:t>إظهار القدرة على العمل مع </a:t>
            </a:r>
            <a:r>
              <a:rPr lang="ar-LB" dirty="0" smtClean="0"/>
              <a:t>ال</a:t>
            </a:r>
            <a:r>
              <a:rPr lang="ar-SA" dirty="0" smtClean="0"/>
              <a:t>فريق </a:t>
            </a:r>
            <a:r>
              <a:rPr lang="ar-SA" dirty="0"/>
              <a:t>لتحقيق الأهداف </a:t>
            </a:r>
            <a:r>
              <a:rPr lang="ar-SA" dirty="0" smtClean="0"/>
              <a:t>المرجوّة</a:t>
            </a:r>
            <a:r>
              <a:rPr lang="en-US" dirty="0"/>
              <a:t>.</a:t>
            </a:r>
            <a:endParaRPr lang="ar-LB" dirty="0"/>
          </a:p>
        </p:txBody>
      </p:sp>
      <p:sp>
        <p:nvSpPr>
          <p:cNvPr id="4" name="عنصر نائب للتاريخ 3"/>
          <p:cNvSpPr>
            <a:spLocks noGrp="1"/>
          </p:cNvSpPr>
          <p:nvPr>
            <p:ph type="dt" sz="half" idx="10"/>
          </p:nvPr>
        </p:nvSpPr>
        <p:spPr/>
        <p:txBody>
          <a:bodyPr/>
          <a:lstStyle/>
          <a:p>
            <a:fld id="{59E46F84-D3C6-4AFC-8D66-56C418EEAF7F}" type="datetime10">
              <a:rPr lang="ar-SA" smtClean="0"/>
              <a:t>الإثنين، 18 آذار، 2019</a:t>
            </a:fld>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2</a:t>
            </a:fld>
            <a:endParaRPr lang="ar-SA"/>
          </a:p>
        </p:txBody>
      </p:sp>
    </p:spTree>
    <p:extLst>
      <p:ext uri="{BB962C8B-B14F-4D97-AF65-F5344CB8AC3E}">
        <p14:creationId xmlns:p14="http://schemas.microsoft.com/office/powerpoint/2010/main" val="1949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976664"/>
          </a:xfrm>
        </p:spPr>
        <p:txBody>
          <a:bodyPr/>
          <a:lstStyle/>
          <a:p>
            <a:r>
              <a:rPr lang="ar-SA" b="1" u="sng" dirty="0" smtClean="0">
                <a:solidFill>
                  <a:srgbClr val="0070C0"/>
                </a:solidFill>
              </a:rPr>
              <a:t>هنالك بعض الامور التي يمكن ان </a:t>
            </a:r>
            <a:r>
              <a:rPr lang="ar-LB" b="1" u="sng" dirty="0">
                <a:solidFill>
                  <a:srgbClr val="0070C0"/>
                </a:solidFill>
              </a:rPr>
              <a:t>ن</a:t>
            </a:r>
            <a:r>
              <a:rPr lang="ar-SA" b="1" u="sng" dirty="0" smtClean="0">
                <a:solidFill>
                  <a:srgbClr val="0070C0"/>
                </a:solidFill>
              </a:rPr>
              <a:t>تبعها للنجاح في الحياة العملية ومنها ما</a:t>
            </a:r>
            <a:r>
              <a:rPr lang="en-US" b="1" u="sng" dirty="0" smtClean="0">
                <a:solidFill>
                  <a:srgbClr val="0070C0"/>
                </a:solidFill>
              </a:rPr>
              <a:t> </a:t>
            </a:r>
            <a:r>
              <a:rPr lang="ar-SA" b="1" u="sng" dirty="0" smtClean="0">
                <a:solidFill>
                  <a:srgbClr val="0070C0"/>
                </a:solidFill>
              </a:rPr>
              <a:t>يلي</a:t>
            </a:r>
            <a:r>
              <a:rPr lang="en-US" b="1" u="sng" dirty="0" smtClean="0">
                <a:solidFill>
                  <a:srgbClr val="0070C0"/>
                </a:solidFill>
              </a:rPr>
              <a:t> </a:t>
            </a:r>
            <a:r>
              <a:rPr lang="ar-SA" b="1" u="sng" dirty="0" smtClean="0">
                <a:solidFill>
                  <a:srgbClr val="0070C0"/>
                </a:solidFill>
              </a:rPr>
              <a:t>:</a:t>
            </a:r>
          </a:p>
          <a:p>
            <a:r>
              <a:rPr lang="ar-SA" b="1" u="sng" dirty="0" smtClean="0">
                <a:solidFill>
                  <a:srgbClr val="FF0000"/>
                </a:solidFill>
              </a:rPr>
              <a:t>لا تتوقف عن التعلم:</a:t>
            </a:r>
            <a:endParaRPr lang="en-US" b="1" u="sng" dirty="0" smtClean="0">
              <a:solidFill>
                <a:srgbClr val="FF0000"/>
              </a:solidFill>
            </a:endParaRPr>
          </a:p>
          <a:p>
            <a:pPr algn="just">
              <a:buNone/>
            </a:pPr>
            <a:r>
              <a:rPr lang="ar-SA" dirty="0" smtClean="0"/>
              <a:t>     </a:t>
            </a:r>
            <a:r>
              <a:rPr lang="ar-SA" sz="2800" dirty="0" smtClean="0"/>
              <a:t>التعلم المستمر هو من أعظم الاستثمارات التي تعتبر أمراً واجباً على كل من أراد النجاح في حياته المهنية. كلٌ منا يتمتع بمهارات قيمة لا يمكن الاستغناء عنها غير أن إتقان تلك المهارات لا يستثني العمل على تطويرها وتحسينها من خلال </a:t>
            </a:r>
            <a:r>
              <a:rPr lang="ar-SA" sz="2800" dirty="0" smtClean="0">
                <a:solidFill>
                  <a:srgbClr val="FF0000"/>
                </a:solidFill>
              </a:rPr>
              <a:t>التدريب</a:t>
            </a:r>
            <a:r>
              <a:rPr lang="ar-SA" sz="2800" dirty="0" smtClean="0"/>
              <a:t> و </a:t>
            </a:r>
            <a:r>
              <a:rPr lang="ar-SA" sz="2800" dirty="0" smtClean="0">
                <a:solidFill>
                  <a:srgbClr val="FF0000"/>
                </a:solidFill>
              </a:rPr>
              <a:t>التعلم المستمر</a:t>
            </a:r>
            <a:r>
              <a:rPr lang="ar-SA" sz="2800" dirty="0" smtClean="0"/>
              <a:t>. فعلى كل شخص أن يأخذ على عاتقه مسؤولية تطوير نفسه، إمكانياته ومهاراته المهنية لكي يبقى في </a:t>
            </a:r>
            <a:r>
              <a:rPr lang="ar-LB" sz="2800" smtClean="0"/>
              <a:t>تقدم مستمر</a:t>
            </a:r>
            <a:r>
              <a:rPr lang="ar-SA" sz="2800" smtClean="0"/>
              <a:t>. </a:t>
            </a:r>
            <a:endParaRPr lang="en-US" sz="2800" dirty="0" smtClean="0"/>
          </a:p>
          <a:p>
            <a:pPr algn="just">
              <a:buNone/>
            </a:pPr>
            <a:r>
              <a:rPr lang="ar-SA" dirty="0" smtClean="0"/>
              <a:t>                                                                      </a:t>
            </a:r>
          </a:p>
          <a:p>
            <a:pPr algn="just">
              <a:buNone/>
            </a:pPr>
            <a:endParaRPr lang="en-US" dirty="0" smtClean="0"/>
          </a:p>
          <a:p>
            <a:pPr>
              <a:buNone/>
            </a:pPr>
            <a:endParaRPr lang="ar-IQ" dirty="0"/>
          </a:p>
        </p:txBody>
      </p:sp>
      <p:pic>
        <p:nvPicPr>
          <p:cNvPr id="6" name="Picture 2" descr="C:\Users\fugitsu\Desktop\4452761-1272362070.jpg"/>
          <p:cNvPicPr>
            <a:picLocks noChangeAspect="1" noChangeArrowheads="1"/>
          </p:cNvPicPr>
          <p:nvPr/>
        </p:nvPicPr>
        <p:blipFill>
          <a:blip r:embed="rId2" cstate="print"/>
          <a:srcRect/>
          <a:stretch>
            <a:fillRect/>
          </a:stretch>
        </p:blipFill>
        <p:spPr bwMode="auto">
          <a:xfrm>
            <a:off x="685850" y="4869160"/>
            <a:ext cx="7704856" cy="1872208"/>
          </a:xfrm>
          <a:prstGeom prst="rect">
            <a:avLst/>
          </a:prstGeom>
          <a:noFill/>
        </p:spPr>
      </p:pic>
      <p:sp>
        <p:nvSpPr>
          <p:cNvPr id="2" name="عنصر نائب للتاريخ 1"/>
          <p:cNvSpPr>
            <a:spLocks noGrp="1"/>
          </p:cNvSpPr>
          <p:nvPr>
            <p:ph type="dt" sz="half" idx="10"/>
          </p:nvPr>
        </p:nvSpPr>
        <p:spPr/>
        <p:txBody>
          <a:bodyPr/>
          <a:lstStyle/>
          <a:p>
            <a:fld id="{66CA3B8D-08E8-4A91-889E-C8A18F05BCB4}" type="datetime10">
              <a:rPr lang="ar-SA" smtClean="0"/>
              <a:t>الأحد، 17 آذار، 2019</a:t>
            </a:fld>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3</a:t>
            </a:fld>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5688632"/>
          </a:xfrm>
        </p:spPr>
        <p:txBody>
          <a:bodyPr/>
          <a:lstStyle/>
          <a:p>
            <a:pPr algn="just"/>
            <a:r>
              <a:rPr lang="ar-SA" b="1" u="sng" dirty="0" err="1" smtClean="0">
                <a:solidFill>
                  <a:srgbClr val="FF0000"/>
                </a:solidFill>
              </a:rPr>
              <a:t>إعمل</a:t>
            </a:r>
            <a:r>
              <a:rPr lang="ar-SA" b="1" u="sng" dirty="0" smtClean="0">
                <a:solidFill>
                  <a:srgbClr val="FF0000"/>
                </a:solidFill>
              </a:rPr>
              <a:t> على تحسين مهارات </a:t>
            </a:r>
            <a:r>
              <a:rPr lang="ar-SA" b="1" u="sng" dirty="0" err="1" smtClean="0">
                <a:solidFill>
                  <a:srgbClr val="FF0000"/>
                </a:solidFill>
              </a:rPr>
              <a:t>إتصالك</a:t>
            </a:r>
            <a:r>
              <a:rPr lang="ar-SA" b="1" u="sng" dirty="0" smtClean="0">
                <a:solidFill>
                  <a:srgbClr val="FF0000"/>
                </a:solidFill>
              </a:rPr>
              <a:t> مع الآخرين:</a:t>
            </a:r>
            <a:endParaRPr lang="en-US" b="1" u="sng" dirty="0" smtClean="0">
              <a:solidFill>
                <a:srgbClr val="FF0000"/>
              </a:solidFill>
            </a:endParaRPr>
          </a:p>
          <a:p>
            <a:pPr algn="just">
              <a:buNone/>
            </a:pPr>
            <a:r>
              <a:rPr lang="ar-SA" dirty="0" smtClean="0"/>
              <a:t>  </a:t>
            </a:r>
            <a:r>
              <a:rPr lang="ar-SA" sz="3200" dirty="0" smtClean="0"/>
              <a:t>  </a:t>
            </a:r>
            <a:r>
              <a:rPr lang="ar-SA" sz="2800" dirty="0" smtClean="0"/>
              <a:t>تعتبر مهارات الاتصال مع الأشخاص الآخرين من أهم عناصر النجاح المهني. على المرء أن يتعلم كيفية تلقي وإعطاء الآراء البناءة حتى يتمكن من إقناع الآخرين بأسلوب فعال إلى جانب استحضار الدعم و</a:t>
            </a:r>
            <a:r>
              <a:rPr lang="ar-LB" sz="2800" dirty="0" smtClean="0"/>
              <a:t>ابداء</a:t>
            </a:r>
            <a:r>
              <a:rPr lang="ar-SA" sz="2800" dirty="0" smtClean="0"/>
              <a:t> المساعدة</a:t>
            </a:r>
            <a:r>
              <a:rPr lang="ar-LB" sz="2800" dirty="0" smtClean="0"/>
              <a:t> للزملاء الاخرين داخل المؤسسة.</a:t>
            </a:r>
            <a:endParaRPr lang="en-US" dirty="0" smtClean="0"/>
          </a:p>
          <a:p>
            <a:endParaRPr lang="ar-IQ" dirty="0"/>
          </a:p>
        </p:txBody>
      </p:sp>
      <p:pic>
        <p:nvPicPr>
          <p:cNvPr id="4" name="صورة 3" descr="http://www.alhaya.ps/files/11/people-communicating.jpg"/>
          <p:cNvPicPr/>
          <p:nvPr/>
        </p:nvPicPr>
        <p:blipFill>
          <a:blip r:embed="rId2" cstate="print"/>
          <a:srcRect/>
          <a:stretch>
            <a:fillRect/>
          </a:stretch>
        </p:blipFill>
        <p:spPr bwMode="auto">
          <a:xfrm>
            <a:off x="1076438" y="3573016"/>
            <a:ext cx="7128792" cy="2897748"/>
          </a:xfrm>
          <a:prstGeom prst="rect">
            <a:avLst/>
          </a:prstGeom>
          <a:noFill/>
          <a:ln w="9525">
            <a:noFill/>
            <a:miter lim="800000"/>
            <a:headEnd/>
            <a:tailEnd/>
          </a:ln>
        </p:spPr>
      </p:pic>
      <p:sp>
        <p:nvSpPr>
          <p:cNvPr id="2" name="عنصر نائب للتاريخ 1"/>
          <p:cNvSpPr>
            <a:spLocks noGrp="1"/>
          </p:cNvSpPr>
          <p:nvPr>
            <p:ph type="dt" sz="half" idx="10"/>
          </p:nvPr>
        </p:nvSpPr>
        <p:spPr/>
        <p:txBody>
          <a:bodyPr/>
          <a:lstStyle/>
          <a:p>
            <a:fld id="{97A6DB28-F3CF-46DE-BAE0-DE390D31F42C}" type="datetime10">
              <a:rPr lang="ar-SA" smtClean="0"/>
              <a:t>الأحد، 17 آذار، 2019</a:t>
            </a:fld>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4</a:t>
            </a:fld>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980728"/>
            <a:ext cx="8363272" cy="5616624"/>
          </a:xfrm>
        </p:spPr>
        <p:txBody>
          <a:bodyPr>
            <a:normAutofit/>
          </a:bodyPr>
          <a:lstStyle/>
          <a:p>
            <a:r>
              <a:rPr lang="ar-SA" sz="3200" b="1" u="sng" dirty="0" smtClean="0">
                <a:solidFill>
                  <a:srgbClr val="FF0000"/>
                </a:solidFill>
              </a:rPr>
              <a:t>ضع أهداف الشركة او المؤسسة التي تعمل بها نصب عينيك:</a:t>
            </a:r>
            <a:endParaRPr lang="en-US" sz="3200" b="1" u="sng" dirty="0" smtClean="0">
              <a:solidFill>
                <a:srgbClr val="FF0000"/>
              </a:solidFill>
            </a:endParaRPr>
          </a:p>
          <a:p>
            <a:pPr algn="just">
              <a:buNone/>
            </a:pPr>
            <a:r>
              <a:rPr lang="ar-SA" sz="3200" dirty="0" smtClean="0"/>
              <a:t>     تعامل مع ال</a:t>
            </a:r>
            <a:r>
              <a:rPr lang="ar-LB" sz="3200" dirty="0" smtClean="0"/>
              <a:t>مؤسسة</a:t>
            </a:r>
            <a:r>
              <a:rPr lang="ar-SA" sz="3200" dirty="0" smtClean="0"/>
              <a:t> بجدية واهتمام وتذكر أن </a:t>
            </a:r>
            <a:r>
              <a:rPr lang="ar-SA" sz="3200" dirty="0" err="1" smtClean="0"/>
              <a:t>لل</a:t>
            </a:r>
            <a:r>
              <a:rPr lang="ar-LB" sz="3200" dirty="0" smtClean="0"/>
              <a:t>مؤسس</a:t>
            </a:r>
            <a:r>
              <a:rPr lang="ar-SA" sz="3200" dirty="0" smtClean="0"/>
              <a:t>ة رؤيتها ومهامها وقيمها وأهدافها التي يجب أن تتوافق مع أي عمل تقوم به. </a:t>
            </a:r>
            <a:endParaRPr lang="ar-LB" sz="3200" dirty="0" smtClean="0"/>
          </a:p>
          <a:p>
            <a:pPr algn="just">
              <a:buNone/>
            </a:pPr>
            <a:r>
              <a:rPr lang="ar-LB" sz="3200" b="1" u="sng" dirty="0"/>
              <a:t> </a:t>
            </a:r>
            <a:r>
              <a:rPr lang="ar-SA" sz="3200" b="1" u="sng" dirty="0" smtClean="0">
                <a:solidFill>
                  <a:srgbClr val="FF0000"/>
                </a:solidFill>
              </a:rPr>
              <a:t>استفد من تقييم الأداء الوظيفي بشكل فعال و مناسب</a:t>
            </a:r>
            <a:r>
              <a:rPr lang="ar-SA" sz="3200" b="1" u="sng" dirty="0" smtClean="0"/>
              <a:t>:</a:t>
            </a:r>
            <a:endParaRPr lang="en-US" sz="3200" b="1" u="sng" dirty="0" smtClean="0"/>
          </a:p>
          <a:p>
            <a:pPr algn="just">
              <a:buNone/>
            </a:pPr>
            <a:r>
              <a:rPr lang="ar-SA" sz="3200" dirty="0" smtClean="0"/>
              <a:t>      إن تقييم الأداء الوظيفي هي الفرصة المثلى لكي يحصل الموظف على المزيد من المسؤوليات بالمستقبل من خلال تحديد نقاط الضعف لدية ليعمل على تجاوزها يجب مناقشة مساره المهني وكيفية الوصول إلى المسار الصحيح. </a:t>
            </a:r>
          </a:p>
        </p:txBody>
      </p:sp>
      <p:sp>
        <p:nvSpPr>
          <p:cNvPr id="2" name="عنصر نائب للتاريخ 1"/>
          <p:cNvSpPr>
            <a:spLocks noGrp="1"/>
          </p:cNvSpPr>
          <p:nvPr>
            <p:ph type="dt" sz="half" idx="10"/>
          </p:nvPr>
        </p:nvSpPr>
        <p:spPr/>
        <p:txBody>
          <a:bodyPr/>
          <a:lstStyle/>
          <a:p>
            <a:fld id="{C0BC00AC-A60B-4067-91B9-4C845E9D85B3}" type="datetime10">
              <a:rPr lang="ar-SA" smtClean="0"/>
              <a:t>الأحد، 17 آذار، 2019</a:t>
            </a:fld>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5</a:t>
            </a:fld>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904656"/>
          </a:xfrm>
        </p:spPr>
        <p:txBody>
          <a:bodyPr/>
          <a:lstStyle/>
          <a:p>
            <a:r>
              <a:rPr lang="ar-SA" b="1" u="sng" dirty="0" smtClean="0">
                <a:solidFill>
                  <a:srgbClr val="FF0000"/>
                </a:solidFill>
              </a:rPr>
              <a:t>التواصل</a:t>
            </a:r>
            <a:r>
              <a:rPr lang="ar-LB" b="1" u="sng" dirty="0" smtClean="0">
                <a:solidFill>
                  <a:srgbClr val="FF0000"/>
                </a:solidFill>
              </a:rPr>
              <a:t> مع البيئة الخارجية</a:t>
            </a:r>
            <a:r>
              <a:rPr lang="ar-SA" b="1" u="sng" dirty="0" smtClean="0">
                <a:solidFill>
                  <a:srgbClr val="FF0000"/>
                </a:solidFill>
              </a:rPr>
              <a:t>:</a:t>
            </a:r>
            <a:endParaRPr lang="en-US" b="1" u="sng" dirty="0" smtClean="0">
              <a:solidFill>
                <a:srgbClr val="FF0000"/>
              </a:solidFill>
            </a:endParaRPr>
          </a:p>
          <a:p>
            <a:pPr algn="just">
              <a:buNone/>
            </a:pPr>
            <a:r>
              <a:rPr lang="ar-SA" dirty="0" smtClean="0"/>
              <a:t>     من الضروري أن تبقى على اتصال دائم بالمجتمع المهني واعمل على توسيع نطاق دائرة معارفك الشخصية وذلك إما عن طريق الانضمام إلى الاتحادات المهنية أو الانخراط بشكل فعال في النشاطات التي تنظمها جمعية خريجي جامعتك أو أية نشاطات تعارف أخرى.</a:t>
            </a:r>
            <a:endParaRPr lang="en-US" dirty="0" smtClean="0"/>
          </a:p>
          <a:p>
            <a:r>
              <a:rPr lang="ar-SA" b="1" u="sng" dirty="0" smtClean="0">
                <a:solidFill>
                  <a:srgbClr val="FF0000"/>
                </a:solidFill>
              </a:rPr>
              <a:t>المبادرة:</a:t>
            </a:r>
          </a:p>
          <a:p>
            <a:pPr algn="just">
              <a:buNone/>
            </a:pPr>
            <a:r>
              <a:rPr lang="ar-SA" b="1" dirty="0" smtClean="0"/>
              <a:t>     </a:t>
            </a:r>
            <a:r>
              <a:rPr lang="ar-SA" dirty="0" smtClean="0"/>
              <a:t>لا ينتظر الموظف الناجح تزويد رئيسه له بالو</a:t>
            </a:r>
            <a:r>
              <a:rPr lang="ar-LB" dirty="0"/>
              <a:t>ا</a:t>
            </a:r>
            <a:r>
              <a:rPr lang="ar-SA" dirty="0" err="1" smtClean="0"/>
              <a:t>جبات</a:t>
            </a:r>
            <a:r>
              <a:rPr lang="ar-SA" dirty="0" smtClean="0"/>
              <a:t> التى يجب أن ينفذها كما لا ينتظر أحد أن يملى عليه أفكاره أو حتى طريقة تنفيذ عمله، إذ أن الموظف الناجح شخص مبادر يعمل على تحقيق أهداف ا</a:t>
            </a:r>
            <a:r>
              <a:rPr lang="ar-LB" dirty="0" smtClean="0"/>
              <a:t>لمؤسسة</a:t>
            </a:r>
            <a:r>
              <a:rPr lang="ar-SA" dirty="0" smtClean="0"/>
              <a:t> من خلال الإتيان بأساليب مبدعة للقيام بواجباته والتى تعمل على توفير</a:t>
            </a:r>
            <a:r>
              <a:rPr lang="ar-LB" dirty="0" smtClean="0"/>
              <a:t> </a:t>
            </a:r>
            <a:r>
              <a:rPr lang="ar-SA" dirty="0" smtClean="0"/>
              <a:t>الوقت</a:t>
            </a:r>
            <a:r>
              <a:rPr lang="ar-LB" dirty="0" smtClean="0"/>
              <a:t> والجهد </a:t>
            </a:r>
            <a:r>
              <a:rPr lang="ar-SA" dirty="0" smtClean="0"/>
              <a:t> والمال والموارد</a:t>
            </a:r>
            <a:r>
              <a:rPr lang="en-US" dirty="0" smtClean="0"/>
              <a:t>.</a:t>
            </a:r>
          </a:p>
          <a:p>
            <a:pPr>
              <a:buNone/>
            </a:pPr>
            <a:endParaRPr lang="en-US" dirty="0"/>
          </a:p>
        </p:txBody>
      </p:sp>
      <p:pic>
        <p:nvPicPr>
          <p:cNvPr id="4" name="صورة 3" descr="http://www.alhaya.ps/files/11/large_1238151641.jpg"/>
          <p:cNvPicPr/>
          <p:nvPr/>
        </p:nvPicPr>
        <p:blipFill>
          <a:blip r:embed="rId2" cstate="print"/>
          <a:srcRect/>
          <a:stretch>
            <a:fillRect/>
          </a:stretch>
        </p:blipFill>
        <p:spPr bwMode="auto">
          <a:xfrm>
            <a:off x="683568" y="5447856"/>
            <a:ext cx="7632848" cy="1584176"/>
          </a:xfrm>
          <a:prstGeom prst="rect">
            <a:avLst/>
          </a:prstGeom>
          <a:noFill/>
          <a:ln w="9525">
            <a:noFill/>
            <a:miter lim="800000"/>
            <a:headEnd/>
            <a:tailEnd/>
          </a:ln>
        </p:spPr>
      </p:pic>
      <p:sp>
        <p:nvSpPr>
          <p:cNvPr id="2" name="عنصر نائب للتاريخ 1"/>
          <p:cNvSpPr>
            <a:spLocks noGrp="1"/>
          </p:cNvSpPr>
          <p:nvPr>
            <p:ph type="dt" sz="half" idx="10"/>
          </p:nvPr>
        </p:nvSpPr>
        <p:spPr/>
        <p:txBody>
          <a:bodyPr/>
          <a:lstStyle/>
          <a:p>
            <a:fld id="{D63BB86C-359C-4353-98EE-02040F48672C}" type="datetime10">
              <a:rPr lang="ar-SA" smtClean="0"/>
              <a:t>الأحد، 17 آذار، 2019</a:t>
            </a:fld>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6</a:t>
            </a:fld>
            <a:endParaRPr lang="ar-S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02605"/>
            <a:ext cx="8229600" cy="5976664"/>
          </a:xfrm>
        </p:spPr>
        <p:txBody>
          <a:bodyPr>
            <a:normAutofit/>
          </a:bodyPr>
          <a:lstStyle/>
          <a:p>
            <a:r>
              <a:rPr lang="ar-SA" b="1" u="sng" dirty="0" smtClean="0">
                <a:solidFill>
                  <a:srgbClr val="FF0000"/>
                </a:solidFill>
              </a:rPr>
              <a:t>لا تتحدث بسوء عن </a:t>
            </a:r>
            <a:r>
              <a:rPr lang="ar-SA" b="1" u="sng" dirty="0" err="1" smtClean="0">
                <a:solidFill>
                  <a:srgbClr val="FF0000"/>
                </a:solidFill>
              </a:rPr>
              <a:t>رؤوسائك</a:t>
            </a:r>
            <a:r>
              <a:rPr lang="ar-SA" b="1" u="sng" dirty="0" smtClean="0">
                <a:solidFill>
                  <a:srgbClr val="FF0000"/>
                </a:solidFill>
              </a:rPr>
              <a:t> أو نطرائك</a:t>
            </a:r>
            <a:r>
              <a:rPr lang="ar-SA" b="1" u="sng" dirty="0" smtClean="0"/>
              <a:t>:</a:t>
            </a:r>
          </a:p>
          <a:p>
            <a:pPr algn="just">
              <a:buNone/>
            </a:pPr>
            <a:r>
              <a:rPr lang="ar-SA" dirty="0" smtClean="0"/>
              <a:t>     أقصر الطرق التي تؤدي إلى فقد احترام و ثقة رئيسك أو نظرائك في العمل هي التحدث عنهم أو عن سابقيهم بسوء. لذا عليك أن تتجنب أحاديث النميمة التي يثيرها بعض الأشخاص في مكان العمل مهما كانت النتائج.</a:t>
            </a:r>
          </a:p>
          <a:p>
            <a:r>
              <a:rPr lang="ar-SA" dirty="0" smtClean="0"/>
              <a:t> </a:t>
            </a:r>
            <a:r>
              <a:rPr lang="ar-SA" b="1" u="sng" dirty="0" smtClean="0">
                <a:solidFill>
                  <a:srgbClr val="FF0000"/>
                </a:solidFill>
              </a:rPr>
              <a:t>الصدق:</a:t>
            </a:r>
          </a:p>
          <a:p>
            <a:pPr algn="just">
              <a:buNone/>
            </a:pPr>
            <a:r>
              <a:rPr lang="ar-SA" b="1" dirty="0" smtClean="0"/>
              <a:t>     </a:t>
            </a:r>
            <a:r>
              <a:rPr lang="ar-SA" dirty="0" smtClean="0"/>
              <a:t>الكلمة فى عالم الأعمال هى المعيار الذى يحدد قدر ثقة الآخرين بك وه</a:t>
            </a:r>
            <a:r>
              <a:rPr lang="ar-LB" dirty="0" smtClean="0"/>
              <a:t>ي</a:t>
            </a:r>
            <a:r>
              <a:rPr lang="ar-SA" dirty="0" smtClean="0"/>
              <a:t> أحد أهم العناصر</a:t>
            </a:r>
            <a:r>
              <a:rPr lang="ar-LB" dirty="0" smtClean="0"/>
              <a:t> </a:t>
            </a:r>
            <a:r>
              <a:rPr lang="ar-SA" dirty="0" smtClean="0"/>
              <a:t>التي تُبنى عليها العلاقات طويلة الأمد فى مكان العمل لذلك يجب عليك الالتزام بكلمتك فى جميع الأحوال بشكل دائم إلى جانب إظهار نزاهتك للغير فالقيام بعمل دعاية للذات تكون فى كثير من الأحيان أمر ضرورى للنجاح ولكن فى إطار من ما تحمل المسؤولية</a:t>
            </a:r>
            <a:r>
              <a:rPr lang="en-US" dirty="0" smtClean="0"/>
              <a:t>.</a:t>
            </a:r>
            <a:endParaRPr lang="ar-SA" dirty="0" smtClean="0"/>
          </a:p>
          <a:p>
            <a:pPr algn="just">
              <a:buNone/>
            </a:pPr>
            <a:endParaRPr lang="en-US" dirty="0" smtClean="0"/>
          </a:p>
        </p:txBody>
      </p:sp>
      <p:pic>
        <p:nvPicPr>
          <p:cNvPr id="4" name="صورة 3" descr="http://www.alhaya.ps/files/11/428fgdbvasdzdfas4w35234r5.jpg"/>
          <p:cNvPicPr/>
          <p:nvPr/>
        </p:nvPicPr>
        <p:blipFill>
          <a:blip r:embed="rId2" cstate="print"/>
          <a:srcRect/>
          <a:stretch>
            <a:fillRect/>
          </a:stretch>
        </p:blipFill>
        <p:spPr bwMode="auto">
          <a:xfrm>
            <a:off x="611560" y="4581128"/>
            <a:ext cx="5832548" cy="1880016"/>
          </a:xfrm>
          <a:prstGeom prst="rect">
            <a:avLst/>
          </a:prstGeom>
          <a:noFill/>
          <a:ln w="9525">
            <a:noFill/>
            <a:miter lim="800000"/>
            <a:headEnd/>
            <a:tailEnd/>
          </a:ln>
        </p:spPr>
      </p:pic>
      <p:sp>
        <p:nvSpPr>
          <p:cNvPr id="2" name="عنصر نائب للتاريخ 1"/>
          <p:cNvSpPr>
            <a:spLocks noGrp="1"/>
          </p:cNvSpPr>
          <p:nvPr>
            <p:ph type="dt" sz="half" idx="10"/>
          </p:nvPr>
        </p:nvSpPr>
        <p:spPr/>
        <p:txBody>
          <a:bodyPr/>
          <a:lstStyle/>
          <a:p>
            <a:fld id="{DB0CE5FA-0A50-4887-B925-5890C8670C07}" type="datetime10">
              <a:rPr lang="ar-SA" smtClean="0"/>
              <a:t>الأحد، 17 آذار، 2019</a:t>
            </a:fld>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7</a:t>
            </a:fld>
            <a:endParaRPr lang="ar-S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5904656"/>
          </a:xfrm>
        </p:spPr>
        <p:txBody>
          <a:bodyPr/>
          <a:lstStyle/>
          <a:p>
            <a:r>
              <a:rPr lang="ar-SA" b="1" u="sng" dirty="0" smtClean="0">
                <a:solidFill>
                  <a:srgbClr val="FF0000"/>
                </a:solidFill>
              </a:rPr>
              <a:t>حسّن نوعية وظيفتك:</a:t>
            </a:r>
            <a:endParaRPr lang="en-US" b="1" u="sng" dirty="0" smtClean="0">
              <a:solidFill>
                <a:srgbClr val="FF0000"/>
              </a:solidFill>
            </a:endParaRPr>
          </a:p>
          <a:p>
            <a:pPr algn="just">
              <a:buNone/>
            </a:pPr>
            <a:r>
              <a:rPr lang="ar-SA" sz="2400" dirty="0" smtClean="0"/>
              <a:t>    انطلاقا</a:t>
            </a:r>
            <a:r>
              <a:rPr lang="ar-LB" sz="2400" dirty="0" smtClean="0"/>
              <a:t>ً</a:t>
            </a:r>
            <a:r>
              <a:rPr lang="ar-SA" sz="2400" dirty="0" smtClean="0"/>
              <a:t> من المبد</a:t>
            </a:r>
            <a:r>
              <a:rPr lang="ar-LB" sz="2400" dirty="0" smtClean="0"/>
              <a:t>أ</a:t>
            </a:r>
            <a:r>
              <a:rPr lang="ar-SA" sz="2400" dirty="0" smtClean="0"/>
              <a:t> القائل أن </a:t>
            </a:r>
            <a:r>
              <a:rPr lang="ar-SA" sz="2400" dirty="0" smtClean="0">
                <a:solidFill>
                  <a:srgbClr val="FF0000"/>
                </a:solidFill>
              </a:rPr>
              <a:t>المسؤول</a:t>
            </a:r>
            <a:r>
              <a:rPr lang="ar-LB" sz="2400" dirty="0" smtClean="0">
                <a:solidFill>
                  <a:srgbClr val="FF0000"/>
                </a:solidFill>
              </a:rPr>
              <a:t>ي</a:t>
            </a:r>
            <a:r>
              <a:rPr lang="ar-SA" sz="2400" dirty="0" smtClean="0">
                <a:solidFill>
                  <a:srgbClr val="FF0000"/>
                </a:solidFill>
              </a:rPr>
              <a:t>ة لا تعطى و لكنها تكتسب</a:t>
            </a:r>
            <a:r>
              <a:rPr lang="ar-SA" sz="2400" dirty="0" smtClean="0"/>
              <a:t>، اجعل من نفسك عنصرا</a:t>
            </a:r>
            <a:r>
              <a:rPr lang="ar-LB" sz="2400" dirty="0" smtClean="0"/>
              <a:t>ً</a:t>
            </a:r>
            <a:r>
              <a:rPr lang="ar-SA" sz="2400" dirty="0" smtClean="0"/>
              <a:t> لا يمكن الاستغناء عنه في ا</a:t>
            </a:r>
            <a:r>
              <a:rPr lang="ar-LB" sz="2400" dirty="0" smtClean="0"/>
              <a:t>لمؤسسة</a:t>
            </a:r>
            <a:r>
              <a:rPr lang="ar-SA" sz="2400" dirty="0" smtClean="0"/>
              <a:t> من خلال الاستمرار في اكتساب الأساليب والأفكار الجديدة و أخذ المبادرات التي لها تأثير إيجابي على ال</a:t>
            </a:r>
            <a:r>
              <a:rPr lang="ar-LB" sz="2400" dirty="0" smtClean="0"/>
              <a:t>مؤسسة</a:t>
            </a:r>
            <a:r>
              <a:rPr lang="ar-SA" sz="2400" dirty="0" smtClean="0"/>
              <a:t> إلى جانب إظهار الحماس الذي له أفضل الأثر على التطور والنمو الوظيفي.</a:t>
            </a:r>
            <a:endParaRPr lang="en-US" sz="2400" dirty="0" smtClean="0"/>
          </a:p>
          <a:p>
            <a:r>
              <a:rPr lang="ar-SA" b="1" u="sng" dirty="0" smtClean="0">
                <a:solidFill>
                  <a:srgbClr val="FF0000"/>
                </a:solidFill>
              </a:rPr>
              <a:t>الثقة </a:t>
            </a:r>
            <a:r>
              <a:rPr lang="ar-SA" b="1" u="sng" dirty="0" err="1" smtClean="0">
                <a:solidFill>
                  <a:srgbClr val="FF0000"/>
                </a:solidFill>
              </a:rPr>
              <a:t>بالنفس</a:t>
            </a:r>
            <a:r>
              <a:rPr lang="ar-SA" dirty="0" err="1" smtClean="0">
                <a:solidFill>
                  <a:srgbClr val="FF0000"/>
                </a:solidFill>
              </a:rPr>
              <a:t>:</a:t>
            </a:r>
            <a:endParaRPr lang="ar-SA" dirty="0" smtClean="0">
              <a:solidFill>
                <a:srgbClr val="FF0000"/>
              </a:solidFill>
            </a:endParaRPr>
          </a:p>
          <a:p>
            <a:pPr algn="just">
              <a:buNone/>
            </a:pPr>
            <a:r>
              <a:rPr lang="ar-SA" dirty="0" smtClean="0"/>
              <a:t>      </a:t>
            </a:r>
            <a:r>
              <a:rPr lang="ar-SA" sz="2400" dirty="0" smtClean="0"/>
              <a:t>تسمح الثقة بالنفس للموظف التفاعل بكل مهنية وراحة مع زملائه في ال</a:t>
            </a:r>
            <a:r>
              <a:rPr lang="ar-LB" sz="2400" dirty="0" smtClean="0"/>
              <a:t>مؤسسة</a:t>
            </a:r>
            <a:r>
              <a:rPr lang="ar-SA" sz="2400" dirty="0" smtClean="0"/>
              <a:t> الت</a:t>
            </a:r>
            <a:r>
              <a:rPr lang="ar-LB" sz="2400" dirty="0" smtClean="0"/>
              <a:t>ي</a:t>
            </a:r>
            <a:r>
              <a:rPr lang="ar-SA" sz="2400" dirty="0" smtClean="0"/>
              <a:t> يعمل بها بغض النظر عن المنصب الذى يشغلوه. فيجب أن يكون الموظف واثق من نفسه عند تعاملاته مع عملائه و مزوديه ، كما يجب عليه أن يسيطر على نفسه بشكل جيد حتى يمثل ال</a:t>
            </a:r>
            <a:r>
              <a:rPr lang="ar-LB" sz="2400" dirty="0" smtClean="0"/>
              <a:t>مؤسسة</a:t>
            </a:r>
            <a:r>
              <a:rPr lang="ar-SA" sz="2400" dirty="0" smtClean="0"/>
              <a:t> بأفضل شكل</a:t>
            </a:r>
            <a:r>
              <a:rPr lang="en-US" sz="2400" dirty="0" smtClean="0"/>
              <a:t>.</a:t>
            </a:r>
          </a:p>
          <a:p>
            <a:pPr>
              <a:buNone/>
            </a:pPr>
            <a:endParaRPr lang="en-US" dirty="0" smtClean="0"/>
          </a:p>
        </p:txBody>
      </p:sp>
      <p:pic>
        <p:nvPicPr>
          <p:cNvPr id="4" name="صورة 3" descr="http://www.alhaya.ps/files/11/31245433sdvf3t.jpg"/>
          <p:cNvPicPr/>
          <p:nvPr/>
        </p:nvPicPr>
        <p:blipFill>
          <a:blip r:embed="rId2" cstate="print"/>
          <a:srcRect/>
          <a:stretch>
            <a:fillRect/>
          </a:stretch>
        </p:blipFill>
        <p:spPr bwMode="auto">
          <a:xfrm>
            <a:off x="902674" y="4293096"/>
            <a:ext cx="4032448" cy="1952574"/>
          </a:xfrm>
          <a:prstGeom prst="rect">
            <a:avLst/>
          </a:prstGeom>
          <a:noFill/>
          <a:ln w="9525">
            <a:noFill/>
            <a:miter lim="800000"/>
            <a:headEnd/>
            <a:tailEnd/>
          </a:ln>
        </p:spPr>
      </p:pic>
      <p:sp>
        <p:nvSpPr>
          <p:cNvPr id="2" name="عنصر نائب للتاريخ 1"/>
          <p:cNvSpPr>
            <a:spLocks noGrp="1"/>
          </p:cNvSpPr>
          <p:nvPr>
            <p:ph type="dt" sz="half" idx="10"/>
          </p:nvPr>
        </p:nvSpPr>
        <p:spPr/>
        <p:txBody>
          <a:bodyPr/>
          <a:lstStyle/>
          <a:p>
            <a:fld id="{5DDE6883-F0C4-44AB-B7D7-91F77F859D0C}" type="datetime10">
              <a:rPr lang="ar-SA" smtClean="0"/>
              <a:t>الأحد، 17 آذار، 2019</a:t>
            </a:fld>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8</a:t>
            </a:fld>
            <a:endParaRPr lang="ar-S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64704"/>
            <a:ext cx="8229600" cy="5271864"/>
          </a:xfrm>
        </p:spPr>
        <p:txBody>
          <a:bodyPr>
            <a:normAutofit fontScale="92500" lnSpcReduction="20000"/>
          </a:bodyPr>
          <a:lstStyle/>
          <a:p>
            <a:pPr algn="just"/>
            <a:r>
              <a:rPr lang="ar-SA" sz="2800" b="1" u="sng" dirty="0" smtClean="0">
                <a:solidFill>
                  <a:srgbClr val="FF0000"/>
                </a:solidFill>
              </a:rPr>
              <a:t>ليكن مظهرك لائقا</a:t>
            </a:r>
            <a:r>
              <a:rPr lang="ar-SA" sz="2800" b="1" dirty="0" smtClean="0">
                <a:solidFill>
                  <a:srgbClr val="FF0000"/>
                </a:solidFill>
              </a:rPr>
              <a:t>:</a:t>
            </a:r>
            <a:endParaRPr lang="en-US" sz="2800" b="1" dirty="0" smtClean="0">
              <a:solidFill>
                <a:srgbClr val="FF0000"/>
              </a:solidFill>
            </a:endParaRPr>
          </a:p>
          <a:p>
            <a:pPr algn="just">
              <a:lnSpc>
                <a:spcPct val="150000"/>
              </a:lnSpc>
              <a:buNone/>
            </a:pPr>
            <a:r>
              <a:rPr lang="ar-SA" sz="2800" dirty="0" smtClean="0"/>
              <a:t>     ليس من الضروري أن يكون المهنيون المحنكون أفضل الأشخاص في اختيار ثيابهم ومظهرهم، ولكنه من الضروري أن يكون مظهر ال</a:t>
            </a:r>
            <a:r>
              <a:rPr lang="ar-LB" sz="2800" dirty="0" smtClean="0"/>
              <a:t>اكاديمي والموظف</a:t>
            </a:r>
            <a:r>
              <a:rPr lang="ar-SA" sz="2800" dirty="0" smtClean="0"/>
              <a:t> لائقا</a:t>
            </a:r>
            <a:r>
              <a:rPr lang="ar-LB" sz="2800" dirty="0" smtClean="0"/>
              <a:t>ً</a:t>
            </a:r>
            <a:r>
              <a:rPr lang="ar-SA" sz="2800" dirty="0" smtClean="0"/>
              <a:t> و مرتبا</a:t>
            </a:r>
            <a:r>
              <a:rPr lang="ar-LB" sz="2800" dirty="0" smtClean="0"/>
              <a:t>ً</a:t>
            </a:r>
            <a:r>
              <a:rPr lang="ar-SA" sz="2800" dirty="0" smtClean="0"/>
              <a:t> في عمله حتى يعكس صورة جيدة تنم عن مهنية عالية و يترك انطباعا</a:t>
            </a:r>
            <a:r>
              <a:rPr lang="ar-LB" sz="2800" dirty="0"/>
              <a:t>ً</a:t>
            </a:r>
            <a:r>
              <a:rPr lang="ar-SA" sz="2800" dirty="0" smtClean="0"/>
              <a:t> حسن</a:t>
            </a:r>
            <a:r>
              <a:rPr lang="ar-LB" sz="2800" dirty="0" smtClean="0"/>
              <a:t>اً لدى الاخرين</a:t>
            </a:r>
            <a:r>
              <a:rPr lang="ar-SA" sz="2800" dirty="0" smtClean="0"/>
              <a:t>. </a:t>
            </a:r>
            <a:endParaRPr lang="en-US" sz="2800" dirty="0" smtClean="0"/>
          </a:p>
          <a:p>
            <a:pPr algn="just"/>
            <a:r>
              <a:rPr lang="ar-SA" sz="2800" b="1" u="sng" dirty="0" smtClean="0">
                <a:solidFill>
                  <a:srgbClr val="FF0000"/>
                </a:solidFill>
              </a:rPr>
              <a:t>كن ذكيا في تنفيذ عملك</a:t>
            </a:r>
            <a:r>
              <a:rPr lang="ar-SA" sz="2800" b="1" dirty="0" smtClean="0">
                <a:solidFill>
                  <a:srgbClr val="FF0000"/>
                </a:solidFill>
              </a:rPr>
              <a:t>:</a:t>
            </a:r>
            <a:endParaRPr lang="en-US" sz="2800" b="1" dirty="0" smtClean="0">
              <a:solidFill>
                <a:srgbClr val="FF0000"/>
              </a:solidFill>
            </a:endParaRPr>
          </a:p>
          <a:p>
            <a:pPr algn="just">
              <a:lnSpc>
                <a:spcPct val="150000"/>
              </a:lnSpc>
              <a:buNone/>
            </a:pPr>
            <a:r>
              <a:rPr lang="ar-SA" sz="2800" dirty="0" smtClean="0"/>
              <a:t>     على كل موظف أن يركز في عمله على الجوانب التي تؤثر على عمل ال</a:t>
            </a:r>
            <a:r>
              <a:rPr lang="ar-LB" sz="2800" dirty="0" smtClean="0"/>
              <a:t>مؤسسة</a:t>
            </a:r>
            <a:r>
              <a:rPr lang="ar-SA" sz="2800" dirty="0" smtClean="0"/>
              <a:t> و فاعليتها. كذلك لا يقتصر النجاح المهني</a:t>
            </a:r>
            <a:r>
              <a:rPr lang="ar-LB" sz="2800" dirty="0" smtClean="0"/>
              <a:t> والاكاديمي</a:t>
            </a:r>
            <a:r>
              <a:rPr lang="ar-SA" sz="2800" dirty="0" smtClean="0"/>
              <a:t> على عدد الساعات التي يعملها الشخص</a:t>
            </a:r>
            <a:r>
              <a:rPr lang="ar-LB" sz="2800" dirty="0" smtClean="0"/>
              <a:t> (</a:t>
            </a:r>
            <a:r>
              <a:rPr lang="ar-LB" sz="2800" dirty="0" smtClean="0">
                <a:solidFill>
                  <a:srgbClr val="FF0000"/>
                </a:solidFill>
              </a:rPr>
              <a:t>الكم</a:t>
            </a:r>
            <a:r>
              <a:rPr lang="ar-LB" sz="2800" dirty="0" smtClean="0"/>
              <a:t>)</a:t>
            </a:r>
            <a:r>
              <a:rPr lang="ar-SA" sz="2800" dirty="0" smtClean="0"/>
              <a:t> و إنما يعتمد على قيمة المنتج النهائي</a:t>
            </a:r>
            <a:r>
              <a:rPr lang="ar-LB" sz="2800" dirty="0" smtClean="0"/>
              <a:t> (ا</a:t>
            </a:r>
            <a:r>
              <a:rPr lang="ar-LB" sz="2800" dirty="0" smtClean="0">
                <a:solidFill>
                  <a:srgbClr val="FF0000"/>
                </a:solidFill>
              </a:rPr>
              <a:t>لنوع</a:t>
            </a:r>
            <a:r>
              <a:rPr lang="ar-LB" sz="2800" dirty="0" smtClean="0"/>
              <a:t>) الذي يقدمه.</a:t>
            </a:r>
            <a:r>
              <a:rPr lang="ar-SA" sz="2800" dirty="0" smtClean="0"/>
              <a:t> </a:t>
            </a:r>
            <a:endParaRPr lang="en-US" sz="2800" dirty="0" smtClean="0"/>
          </a:p>
          <a:p>
            <a:endParaRPr lang="ar-IQ" dirty="0"/>
          </a:p>
        </p:txBody>
      </p:sp>
      <p:sp>
        <p:nvSpPr>
          <p:cNvPr id="2" name="عنصر نائب للتاريخ 1"/>
          <p:cNvSpPr>
            <a:spLocks noGrp="1"/>
          </p:cNvSpPr>
          <p:nvPr>
            <p:ph type="dt" sz="half" idx="10"/>
          </p:nvPr>
        </p:nvSpPr>
        <p:spPr/>
        <p:txBody>
          <a:bodyPr/>
          <a:lstStyle/>
          <a:p>
            <a:fld id="{2F4B0E93-FE7A-477F-AB9B-74BCEB8924CA}" type="datetime10">
              <a:rPr lang="ar-SA" smtClean="0"/>
              <a:t>الأحد، 17 آذار، 2019</a:t>
            </a:fld>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9</a:t>
            </a:fld>
            <a:endParaRPr lang="ar-SA"/>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667</TotalTime>
  <Words>1078</Words>
  <Application>Microsoft Office PowerPoint</Application>
  <PresentationFormat>عرض على الشاشة (3:4)‏</PresentationFormat>
  <Paragraphs>89</Paragraphs>
  <Slides>15</Slides>
  <Notes>1</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تدفق</vt:lpstr>
      <vt:lpstr>عرض تقديمي في PowerPoint</vt:lpstr>
      <vt:lpstr>المقدمة: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المصادر</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haider</dc:creator>
  <cp:lastModifiedBy>Win7User</cp:lastModifiedBy>
  <cp:revision>102</cp:revision>
  <dcterms:created xsi:type="dcterms:W3CDTF">2017-09-25T14:16:14Z</dcterms:created>
  <dcterms:modified xsi:type="dcterms:W3CDTF">2019-03-17T22:19:36Z</dcterms:modified>
</cp:coreProperties>
</file>